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88.xml" ContentType="application/vnd.openxmlformats-officedocument.presentationml.slideLayout+xml"/>
  <Override PartName="/ppt/slideLayouts/slideLayout37.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34.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3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40.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33.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3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notesSlides/notesSlide5.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28.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25.xml" ContentType="application/vnd.openxmlformats-officedocument.presentationml.slideLayout+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66.xml" ContentType="application/vnd.openxmlformats-officedocument.presentationml.slideLayout+xml"/>
  <Override PartName="/ppt/slideLayouts/slideLayout171.xml" ContentType="application/vnd.openxmlformats-officedocument.presentationml.slideLayout+xml"/>
  <Override PartName="/ppt/slideLayouts/slideLayout27.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26.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31.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30.xml" ContentType="application/vnd.openxmlformats-officedocument.presentationml.slideLayout+xml"/>
  <Override PartName="/ppt/slideLayouts/slideLayout147.xml" ContentType="application/vnd.openxmlformats-officedocument.presentationml.slideLayout+xml"/>
  <Override PartName="/ppt/slideLayouts/slideLayout151.xml" ContentType="application/vnd.openxmlformats-officedocument.presentationml.slideLayout+xml"/>
  <Override PartName="/ppt/slideLayouts/slideLayout15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8.xml" ContentType="application/vnd.openxmlformats-officedocument.presentationml.tags+xml"/>
  <Override PartName="/ppt/tags/tag11.xml" ContentType="application/vnd.openxmlformats-officedocument.presentationml.tags+xml"/>
  <Override PartName="/ppt/tags/tag1.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ppt/tags/tag1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2" r:id="rId3"/>
    <p:sldMasterId id="2147483698" r:id="rId4"/>
    <p:sldMasterId id="2147483700" r:id="rId5"/>
    <p:sldMasterId id="2147483717" r:id="rId6"/>
    <p:sldMasterId id="2147483725" r:id="rId7"/>
    <p:sldMasterId id="2147483727" r:id="rId8"/>
    <p:sldMasterId id="2147483749" r:id="rId9"/>
    <p:sldMasterId id="2147483766" r:id="rId10"/>
    <p:sldMasterId id="2147483773" r:id="rId11"/>
    <p:sldMasterId id="2147483792" r:id="rId12"/>
    <p:sldMasterId id="2147483809" r:id="rId13"/>
    <p:sldMasterId id="2147483826" r:id="rId14"/>
    <p:sldMasterId id="2147483842" r:id="rId15"/>
    <p:sldMasterId id="2147483860" r:id="rId16"/>
  </p:sldMasterIdLst>
  <p:notesMasterIdLst>
    <p:notesMasterId r:id="rId32"/>
  </p:notesMasterIdLst>
  <p:handoutMasterIdLst>
    <p:handoutMasterId r:id="rId33"/>
  </p:handoutMasterIdLst>
  <p:sldIdLst>
    <p:sldId id="297" r:id="rId17"/>
    <p:sldId id="480" r:id="rId18"/>
    <p:sldId id="481" r:id="rId19"/>
    <p:sldId id="472" r:id="rId20"/>
    <p:sldId id="479" r:id="rId21"/>
    <p:sldId id="455" r:id="rId22"/>
    <p:sldId id="485" r:id="rId23"/>
    <p:sldId id="482" r:id="rId24"/>
    <p:sldId id="460" r:id="rId25"/>
    <p:sldId id="473" r:id="rId26"/>
    <p:sldId id="474" r:id="rId27"/>
    <p:sldId id="478" r:id="rId28"/>
    <p:sldId id="475" r:id="rId29"/>
    <p:sldId id="484" r:id="rId30"/>
    <p:sldId id="470"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ters" initials="JD" lastIdx="1" clrIdx="0"/>
  <p:cmAuthor id="1" name="Brianne Haxton" initials="BH" lastIdx="10" clrIdx="1">
    <p:extLst/>
  </p:cmAuthor>
  <p:cmAuthor id="2" name="Brian King" initials="BK" lastIdx="19" clrIdx="2">
    <p:extLst/>
  </p:cmAuthor>
  <p:cmAuthor id="3" name="Lee Ann Searight" initials="LAS" lastIdx="28" clrIdx="3">
    <p:extLst/>
  </p:cmAuthor>
  <p:cmAuthor id="4" name="Beth Duncan" initials="BD"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D85"/>
    <a:srgbClr val="F9A31B"/>
    <a:srgbClr val="184994"/>
    <a:srgbClr val="E6E5D8"/>
    <a:srgbClr val="58585A"/>
    <a:srgbClr val="005DAA"/>
    <a:srgbClr val="006BB6"/>
    <a:srgbClr val="F7A81B"/>
    <a:srgbClr val="B4C6E7"/>
    <a:srgbClr val="D9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8" autoAdjust="0"/>
    <p:restoredTop sz="56386" autoAdjust="0"/>
  </p:normalViewPr>
  <p:slideViewPr>
    <p:cSldViewPr>
      <p:cViewPr varScale="1">
        <p:scale>
          <a:sx n="48" d="100"/>
          <a:sy n="48" d="100"/>
        </p:scale>
        <p:origin x="2436"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43"/>
    </p:cViewPr>
  </p:sorterViewPr>
  <p:notesViewPr>
    <p:cSldViewPr>
      <p:cViewPr varScale="1">
        <p:scale>
          <a:sx n="64" d="100"/>
          <a:sy n="64" d="100"/>
        </p:scale>
        <p:origin x="306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21" Type="http://schemas.openxmlformats.org/officeDocument/2006/relationships/slide" Target="slides/slide5.xml"/><Relationship Id="rId34" Type="http://schemas.openxmlformats.org/officeDocument/2006/relationships/tags" Target="tags/tag1.xml"/><Relationship Id="rId42"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handoutMaster" Target="handoutMasters/handoutMaster1.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DA7B16C-89DD-4243-86EA-C8AA6D1D4A8F}" type="datetimeFigureOut">
              <a:rPr lang="en-US" smtClean="0"/>
              <a:t>12-Feb-2019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DFA44BC-E61E-44CF-86CD-FBF31B11F746}" type="slidenum">
              <a:rPr lang="en-US" smtClean="0"/>
              <a:t>‹#›</a:t>
            </a:fld>
            <a:endParaRPr lang="en-US" dirty="0"/>
          </a:p>
        </p:txBody>
      </p:sp>
    </p:spTree>
    <p:extLst>
      <p:ext uri="{BB962C8B-B14F-4D97-AF65-F5344CB8AC3E}">
        <p14:creationId xmlns:p14="http://schemas.microsoft.com/office/powerpoint/2010/main" val="110412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259F47-82DC-4F58-8613-EB863265F6CF}" type="datetimeFigureOut">
              <a:rPr lang="en-US" smtClean="0"/>
              <a:t>12-Feb-2019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3DE3E84-BA42-4E70-B9F0-313CED1D9DC8}" type="slidenum">
              <a:rPr lang="en-US" smtClean="0"/>
              <a:t>‹#›</a:t>
            </a:fld>
            <a:endParaRPr lang="en-US" dirty="0"/>
          </a:p>
        </p:txBody>
      </p:sp>
    </p:spTree>
    <p:extLst>
      <p:ext uri="{BB962C8B-B14F-4D97-AF65-F5344CB8AC3E}">
        <p14:creationId xmlns:p14="http://schemas.microsoft.com/office/powerpoint/2010/main" val="58473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anose="020B0606020202030204" pitchFamily="34" charset="0"/>
        <a:ea typeface="+mn-ea"/>
        <a:cs typeface="+mn-cs"/>
      </a:defRPr>
    </a:lvl1pPr>
    <a:lvl2pPr marL="457200" algn="l" defTabSz="914400" rtl="0" eaLnBrk="1" latinLnBrk="0" hangingPunct="1">
      <a:defRPr sz="1200" kern="1200">
        <a:solidFill>
          <a:schemeClr val="tx1"/>
        </a:solidFill>
        <a:latin typeface="Arial Narrow" panose="020B0606020202030204" pitchFamily="34" charset="0"/>
        <a:ea typeface="+mn-ea"/>
        <a:cs typeface="+mn-cs"/>
      </a:defRPr>
    </a:lvl2pPr>
    <a:lvl3pPr marL="914400" algn="l" defTabSz="914400" rtl="0" eaLnBrk="1" latinLnBrk="0" hangingPunct="1">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MembershipDevelopment@rotary.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55" eaLnBrk="0" hangingPunct="0">
              <a:defRPr sz="2400">
                <a:solidFill>
                  <a:schemeClr val="tx1"/>
                </a:solidFill>
                <a:latin typeface="Arial" pitchFamily="34" charset="0"/>
                <a:ea typeface="ヒラギノ角ゴ Pro W3" charset="0"/>
                <a:cs typeface="ヒラギノ角ゴ Pro W3" charset="0"/>
              </a:defRPr>
            </a:lvl1pPr>
            <a:lvl2pPr marL="742864" indent="-285716" defTabSz="931755" eaLnBrk="0" hangingPunct="0">
              <a:defRPr sz="2400">
                <a:solidFill>
                  <a:schemeClr val="tx1"/>
                </a:solidFill>
                <a:latin typeface="Arial" pitchFamily="34" charset="0"/>
                <a:ea typeface="ヒラギノ角ゴ Pro W3" charset="0"/>
                <a:cs typeface="ヒラギノ角ゴ Pro W3" charset="0"/>
              </a:defRPr>
            </a:lvl2pPr>
            <a:lvl3pPr marL="1142868" indent="-228573" defTabSz="931755" eaLnBrk="0" hangingPunct="0">
              <a:defRPr sz="2400">
                <a:solidFill>
                  <a:schemeClr val="tx1"/>
                </a:solidFill>
                <a:latin typeface="Arial" pitchFamily="34" charset="0"/>
                <a:ea typeface="ヒラギノ角ゴ Pro W3" charset="0"/>
                <a:cs typeface="ヒラギノ角ゴ Pro W3" charset="0"/>
              </a:defRPr>
            </a:lvl3pPr>
            <a:lvl4pPr marL="1600015" indent="-228573" defTabSz="931755" eaLnBrk="0" hangingPunct="0">
              <a:defRPr sz="2400">
                <a:solidFill>
                  <a:schemeClr val="tx1"/>
                </a:solidFill>
                <a:latin typeface="Arial" pitchFamily="34" charset="0"/>
                <a:ea typeface="ヒラギノ角ゴ Pro W3" charset="0"/>
                <a:cs typeface="ヒラギノ角ゴ Pro W3" charset="0"/>
              </a:defRPr>
            </a:lvl4pPr>
            <a:lvl5pPr marL="2057163" indent="-228573" defTabSz="931755" eaLnBrk="0" hangingPunct="0">
              <a:defRPr sz="2400">
                <a:solidFill>
                  <a:schemeClr val="tx1"/>
                </a:solidFill>
                <a:latin typeface="Arial" pitchFamily="34" charset="0"/>
                <a:ea typeface="ヒラギノ角ゴ Pro W3" charset="0"/>
                <a:cs typeface="ヒラギノ角ゴ Pro W3" charset="0"/>
              </a:defRPr>
            </a:lvl5pPr>
            <a:lvl6pPr marL="2514310"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457"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8605"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5751"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fld id="{2338F78E-058D-4C24-85C2-32DCECBC9B23}" type="slidenum">
              <a:rPr lang="en-US" sz="1300">
                <a:solidFill>
                  <a:prstClr val="black"/>
                </a:solidFill>
              </a:rPr>
              <a:pPr/>
              <a:t>1</a:t>
            </a:fld>
            <a:endParaRPr lang="en-US" sz="1300" dirty="0">
              <a:solidFill>
                <a:prstClr val="black"/>
              </a:solidFill>
            </a:endParaRPr>
          </a:p>
        </p:txBody>
      </p:sp>
      <p:sp>
        <p:nvSpPr>
          <p:cNvPr id="58371" name="Rectangle 2"/>
          <p:cNvSpPr>
            <a:spLocks noGrp="1" noRot="1" noChangeAspect="1" noChangeArrowheads="1" noTextEdit="1"/>
          </p:cNvSpPr>
          <p:nvPr>
            <p:ph type="sldImg"/>
          </p:nvPr>
        </p:nvSpPr>
        <p:spPr>
          <a:xfrm>
            <a:off x="1181100" y="696913"/>
            <a:ext cx="4648200" cy="3486150"/>
          </a:xfrm>
          <a:ln/>
        </p:spPr>
      </p:sp>
      <p:sp>
        <p:nvSpPr>
          <p:cNvPr id="58372" name="Rectangle 3"/>
          <p:cNvSpPr>
            <a:spLocks noGrp="1" noChangeArrowheads="1"/>
          </p:cNvSpPr>
          <p:nvPr>
            <p:ph type="body" idx="1"/>
          </p:nvPr>
        </p:nvSpPr>
        <p:spPr>
          <a:xfrm>
            <a:off x="701675" y="4416425"/>
            <a:ext cx="5607050" cy="4413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200" i="1" kern="1200" noProof="0" dirty="0" smtClean="0">
                <a:solidFill>
                  <a:schemeClr val="tx1"/>
                </a:solidFill>
                <a:effectLst/>
                <a:latin typeface="Arial Narrow" panose="020B0606020202030204" pitchFamily="34" charset="0"/>
                <a:ea typeface="+mn-ea"/>
                <a:cs typeface="+mn-cs"/>
              </a:rPr>
              <a:t>NOTES À L’ATTENTION DU PRÉSENTATEUR : cette présentation peut être effectuée telle quelle ou en l’adaptant aux besoins de votre région. Dans tous les cas, vous devrez modifier les diapositives suivantes </a:t>
            </a:r>
            <a:r>
              <a:rPr lang="en-US" sz="1200" i="1" kern="1200" dirty="0" smtClean="0">
                <a:solidFill>
                  <a:schemeClr val="tx1"/>
                </a:solidFill>
                <a:effectLst/>
                <a:latin typeface="Arial Narrow" panose="020B0606020202030204" pitchFamily="34" charset="0"/>
              </a:rPr>
              <a:t>:</a:t>
            </a:r>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 </a:t>
            </a:r>
          </a:p>
          <a:p>
            <a:pPr lvl="0"/>
            <a:r>
              <a:rPr lang="fr-FR" sz="1200" i="1" kern="1200" noProof="0" dirty="0" smtClean="0">
                <a:solidFill>
                  <a:schemeClr val="tx1"/>
                </a:solidFill>
                <a:effectLst/>
                <a:latin typeface="Arial Narrow" panose="020B0606020202030204" pitchFamily="34" charset="0"/>
                <a:ea typeface="+mn-ea"/>
                <a:cs typeface="+mn-cs"/>
              </a:rPr>
              <a:t>Diapositive 1 : Indiquez votre nom et la date à laquelle vous ferez cette présentation</a:t>
            </a:r>
            <a:r>
              <a:rPr lang="en-US" sz="1200" i="1" kern="1200" dirty="0" smtClean="0">
                <a:solidFill>
                  <a:schemeClr val="tx1"/>
                </a:solidFill>
                <a:effectLst/>
                <a:latin typeface="Arial Narrow" panose="020B0606020202030204" pitchFamily="34" charset="0"/>
              </a:rPr>
              <a:t>.</a:t>
            </a:r>
            <a:endParaRPr lang="en-US" sz="1200" kern="1200" dirty="0" smtClean="0">
              <a:solidFill>
                <a:schemeClr val="tx1"/>
              </a:solidFill>
              <a:effectLst/>
              <a:latin typeface="Arial Narrow" panose="020B0606020202030204" pitchFamily="34" charset="0"/>
            </a:endParaRPr>
          </a:p>
          <a:p>
            <a:pPr lvl="0"/>
            <a:r>
              <a:rPr lang="fr-FR" sz="1200" i="1" kern="1200" noProof="0" dirty="0" smtClean="0">
                <a:solidFill>
                  <a:schemeClr val="tx1"/>
                </a:solidFill>
                <a:effectLst/>
                <a:latin typeface="Arial Narrow" panose="020B0606020202030204" pitchFamily="34" charset="0"/>
                <a:ea typeface="+mn-ea"/>
                <a:cs typeface="+mn-cs"/>
              </a:rPr>
              <a:t>Diapositive</a:t>
            </a:r>
            <a:r>
              <a:rPr lang="en-US" sz="1200" i="1" kern="1200" dirty="0" smtClean="0">
                <a:solidFill>
                  <a:schemeClr val="tx1"/>
                </a:solidFill>
                <a:effectLst/>
                <a:latin typeface="Arial Narrow" panose="020B0606020202030204" pitchFamily="34" charset="0"/>
              </a:rPr>
              <a:t> 4 : </a:t>
            </a:r>
            <a:r>
              <a:rPr lang="fr-FR" sz="1200" i="1" kern="1200" noProof="0" dirty="0" smtClean="0">
                <a:solidFill>
                  <a:schemeClr val="tx1"/>
                </a:solidFill>
                <a:effectLst/>
                <a:latin typeface="Arial Narrow" panose="020B0606020202030204" pitchFamily="34" charset="0"/>
                <a:ea typeface="+mn-ea"/>
                <a:cs typeface="+mn-cs"/>
              </a:rPr>
              <a:t>Quand vous voyez un X dans les prochaines diapositives, remplacez-le par les données trouvées dans Rotary Club Central ou supprimez-le.</a:t>
            </a:r>
            <a:r>
              <a:rPr lang="fr-FR" sz="1200" i="1" kern="1200" baseline="0" noProof="0" dirty="0" smtClean="0">
                <a:solidFill>
                  <a:schemeClr val="tx1"/>
                </a:solidFill>
                <a:effectLst/>
                <a:latin typeface="Arial Narrow" panose="020B0606020202030204" pitchFamily="34" charset="0"/>
                <a:ea typeface="+mn-ea"/>
                <a:cs typeface="+mn-cs"/>
              </a:rPr>
              <a:t> A</a:t>
            </a:r>
            <a:r>
              <a:rPr lang="fr-FR" sz="1200" i="1" kern="1200" noProof="0" dirty="0" smtClean="0">
                <a:solidFill>
                  <a:schemeClr val="tx1"/>
                </a:solidFill>
                <a:effectLst/>
                <a:latin typeface="Arial Narrow" panose="020B0606020202030204" pitchFamily="34" charset="0"/>
                <a:ea typeface="+mn-ea"/>
                <a:cs typeface="+mn-cs"/>
              </a:rPr>
              <a:t>ffichez la diapositive qui est actuellement masquée (à l’aide du mode Diaporama) afin de la rendre visible durant la présentation. Faites des comparaisons entre les tendances de votre région et celles au niveau mondial, et ajoutez-les</a:t>
            </a:r>
            <a:r>
              <a:rPr lang="en-US" sz="1200" i="1" kern="1200" dirty="0" smtClean="0">
                <a:solidFill>
                  <a:schemeClr val="tx1"/>
                </a:solidFill>
                <a:effectLst/>
                <a:latin typeface="Arial Narrow" panose="020B0606020202030204" pitchFamily="34" charset="0"/>
              </a:rPr>
              <a:t>.</a:t>
            </a:r>
            <a:endParaRPr lang="en-US" sz="1200" kern="1200" dirty="0" smtClean="0">
              <a:solidFill>
                <a:schemeClr val="tx1"/>
              </a:solidFill>
              <a:effectLst/>
              <a:latin typeface="Arial Narrow" panose="020B0606020202030204" pitchFamily="34" charset="0"/>
            </a:endParaRPr>
          </a:p>
          <a:p>
            <a:pPr lvl="0"/>
            <a:r>
              <a:rPr lang="fr-FR" sz="1200" i="1" kern="1200" noProof="0" dirty="0" smtClean="0">
                <a:solidFill>
                  <a:schemeClr val="tx1"/>
                </a:solidFill>
                <a:effectLst/>
                <a:latin typeface="Arial Narrow" panose="020B0606020202030204" pitchFamily="34" charset="0"/>
                <a:ea typeface="+mn-ea"/>
                <a:cs typeface="+mn-cs"/>
              </a:rPr>
              <a:t>Vous trouverez sur le Brand Center des images illustrant la campagne Place à l’action (diapositive </a:t>
            </a:r>
            <a:r>
              <a:rPr lang="en-US" sz="1200" i="1" kern="1200" dirty="0" smtClean="0">
                <a:solidFill>
                  <a:schemeClr val="tx1"/>
                </a:solidFill>
                <a:effectLst/>
                <a:latin typeface="Arial Narrow" panose="020B0606020202030204" pitchFamily="34" charset="0"/>
              </a:rPr>
              <a:t>15). </a:t>
            </a:r>
            <a:r>
              <a:rPr lang="fr-FR" sz="1200" i="1" kern="1200" noProof="0" dirty="0" smtClean="0">
                <a:solidFill>
                  <a:schemeClr val="tx1"/>
                </a:solidFill>
                <a:effectLst/>
                <a:latin typeface="Arial Narrow" panose="020B0606020202030204" pitchFamily="34" charset="0"/>
                <a:ea typeface="+mn-ea"/>
                <a:cs typeface="+mn-cs"/>
              </a:rPr>
              <a:t>Allez dans le menu Ressources puis</a:t>
            </a:r>
            <a:r>
              <a:rPr lang="fr-FR" sz="1200" i="1" kern="1200" baseline="0" noProof="0" dirty="0" smtClean="0">
                <a:solidFill>
                  <a:schemeClr val="tx1"/>
                </a:solidFill>
                <a:effectLst/>
                <a:latin typeface="Arial Narrow" panose="020B0606020202030204" pitchFamily="34" charset="0"/>
                <a:ea typeface="+mn-ea"/>
                <a:cs typeface="+mn-cs"/>
              </a:rPr>
              <a:t> dans Outils</a:t>
            </a:r>
            <a:r>
              <a:rPr lang="en-US" sz="1200" i="1" kern="1200" dirty="0" smtClean="0">
                <a:solidFill>
                  <a:schemeClr val="tx1"/>
                </a:solidFill>
                <a:effectLst/>
                <a:latin typeface="Arial Narrow" panose="020B0606020202030204" pitchFamily="34" charset="0"/>
              </a:rPr>
              <a:t>.</a:t>
            </a:r>
          </a:p>
          <a:p>
            <a:r>
              <a:rPr lang="en-US" sz="1200" kern="1200" dirty="0" smtClean="0">
                <a:solidFill>
                  <a:schemeClr val="tx1"/>
                </a:solidFill>
                <a:effectLst/>
                <a:latin typeface="Arial Narrow" panose="020B0606020202030204" pitchFamily="34" charset="0"/>
              </a:rPr>
              <a:t> </a:t>
            </a:r>
          </a:p>
          <a:p>
            <a:r>
              <a:rPr lang="fr-FR" sz="1200" b="1" kern="1200" noProof="0" dirty="0" smtClean="0">
                <a:solidFill>
                  <a:schemeClr val="tx1"/>
                </a:solidFill>
                <a:effectLst/>
                <a:latin typeface="Arial Narrow" panose="020B0606020202030204" pitchFamily="34" charset="0"/>
                <a:ea typeface="+mn-ea"/>
                <a:cs typeface="+mn-cs"/>
              </a:rPr>
              <a:t>PRÉSENTATEUR </a:t>
            </a:r>
            <a:r>
              <a:rPr lang="en-US" sz="1200" b="1" kern="1200" dirty="0" smtClean="0">
                <a:solidFill>
                  <a:schemeClr val="tx1"/>
                </a:solidFill>
                <a:effectLst/>
                <a:latin typeface="Arial Narrow" panose="020B0606020202030204" pitchFamily="34" charset="0"/>
              </a:rPr>
              <a:t>:</a:t>
            </a:r>
            <a:endParaRPr lang="en-US" sz="1200" kern="1200" dirty="0" smtClean="0">
              <a:solidFill>
                <a:schemeClr val="tx1"/>
              </a:solidFill>
              <a:effectLst/>
              <a:latin typeface="Arial Narrow" panose="020B0606020202030204" pitchFamily="34" charset="0"/>
            </a:endParaRPr>
          </a:p>
          <a:p>
            <a:r>
              <a:rPr lang="fr-FR" sz="1200" kern="1200" noProof="0" dirty="0" smtClean="0">
                <a:solidFill>
                  <a:schemeClr val="tx1"/>
                </a:solidFill>
                <a:effectLst/>
                <a:latin typeface="Arial Narrow" panose="020B0606020202030204" pitchFamily="34" charset="0"/>
                <a:ea typeface="+mn-ea"/>
                <a:cs typeface="+mn-cs"/>
              </a:rPr>
              <a:t>Les membres du Rotary sont notre plus capital le plus important</a:t>
            </a:r>
            <a:r>
              <a:rPr lang="fr-FR" sz="1200" kern="1200" baseline="0" noProof="0" dirty="0" smtClean="0">
                <a:solidFill>
                  <a:schemeClr val="tx1"/>
                </a:solidFill>
                <a:effectLst/>
                <a:latin typeface="Arial Narrow" panose="020B0606020202030204" pitchFamily="34" charset="0"/>
                <a:ea typeface="+mn-ea"/>
                <a:cs typeface="+mn-cs"/>
              </a:rPr>
              <a:t> </a:t>
            </a:r>
            <a:r>
              <a:rPr lang="fr-FR" sz="1200" kern="1200" noProof="0" dirty="0" smtClean="0">
                <a:solidFill>
                  <a:schemeClr val="tx1"/>
                </a:solidFill>
                <a:effectLst/>
                <a:latin typeface="Arial Narrow" panose="020B0606020202030204" pitchFamily="34" charset="0"/>
                <a:ea typeface="+mn-ea"/>
                <a:cs typeface="+mn-cs"/>
              </a:rPr>
              <a:t>: lorsque nos effectifs sont forts, nos clubs sont plus dynamiques, le Rotary est plus visible et nos membres ont davantage de ressources pour venir en aide à la collectivité</a:t>
            </a:r>
            <a:r>
              <a:rPr lang="en-US" sz="1200" kern="1200" dirty="0" smtClean="0">
                <a:solidFill>
                  <a:schemeClr val="tx1"/>
                </a:solidFill>
                <a:effectLst/>
                <a:latin typeface="Arial Narrow" panose="020B0606020202030204" pitchFamily="34" charset="0"/>
              </a:rPr>
              <a:t>. </a:t>
            </a:r>
          </a:p>
          <a:p>
            <a:r>
              <a:rPr lang="en-US" sz="1200" kern="1200" dirty="0" smtClean="0">
                <a:solidFill>
                  <a:schemeClr val="tx1"/>
                </a:solidFill>
                <a:effectLst/>
                <a:latin typeface="Arial Narrow" panose="020B0606020202030204" pitchFamily="34" charset="0"/>
              </a:rPr>
              <a:t> </a:t>
            </a:r>
          </a:p>
          <a:p>
            <a:r>
              <a:rPr lang="fr-FR" sz="1200" kern="1200" noProof="0" dirty="0" smtClean="0">
                <a:solidFill>
                  <a:schemeClr val="tx1"/>
                </a:solidFill>
                <a:effectLst/>
                <a:latin typeface="Arial Narrow" panose="020B0606020202030204" pitchFamily="34" charset="0"/>
              </a:rPr>
              <a:t>Si nous voulons</a:t>
            </a:r>
            <a:r>
              <a:rPr lang="fr-FR" sz="1200" kern="1200" baseline="0" noProof="0" dirty="0" smtClean="0">
                <a:solidFill>
                  <a:schemeClr val="tx1"/>
                </a:solidFill>
                <a:effectLst/>
                <a:latin typeface="Arial Narrow" panose="020B0606020202030204" pitchFamily="34" charset="0"/>
              </a:rPr>
              <a:t> apporter un changement durable dans le monde, dans nos communautés et en nous-mêmes, nous devons contribuer à l’essor du Rotary </a:t>
            </a:r>
            <a:r>
              <a:rPr lang="fr-FR" sz="1200" kern="1200" noProof="0" dirty="0" smtClean="0">
                <a:solidFill>
                  <a:schemeClr val="tx1"/>
                </a:solidFill>
                <a:effectLst/>
                <a:latin typeface="Arial Narrow" panose="020B0606020202030204" pitchFamily="34" charset="0"/>
              </a:rPr>
              <a:t>: développer</a:t>
            </a:r>
            <a:r>
              <a:rPr lang="fr-FR" sz="1200" kern="1200" baseline="0" noProof="0" dirty="0" smtClean="0">
                <a:solidFill>
                  <a:schemeClr val="tx1"/>
                </a:solidFill>
                <a:effectLst/>
                <a:latin typeface="Arial Narrow" panose="020B0606020202030204" pitchFamily="34" charset="0"/>
              </a:rPr>
              <a:t> notre action, augmenter notre </a:t>
            </a:r>
            <a:r>
              <a:rPr lang="fr-FR" sz="1200" kern="1200" noProof="0" dirty="0" smtClean="0">
                <a:solidFill>
                  <a:schemeClr val="tx1"/>
                </a:solidFill>
                <a:effectLst/>
                <a:latin typeface="Arial Narrow" panose="020B0606020202030204" pitchFamily="34" charset="0"/>
              </a:rPr>
              <a:t>impact, mais</a:t>
            </a:r>
            <a:r>
              <a:rPr lang="fr-FR" sz="1200" kern="1200" baseline="0" noProof="0" dirty="0" smtClean="0">
                <a:solidFill>
                  <a:schemeClr val="tx1"/>
                </a:solidFill>
                <a:effectLst/>
                <a:latin typeface="Arial Narrow" panose="020B0606020202030204" pitchFamily="34" charset="0"/>
              </a:rPr>
              <a:t> surtout, accroître nos effectifs</a:t>
            </a:r>
            <a:r>
              <a:rPr lang="fr-FR" sz="1200" kern="1200" noProof="0" dirty="0" smtClean="0">
                <a:solidFill>
                  <a:schemeClr val="tx1"/>
                </a:solidFill>
                <a:effectLst/>
                <a:latin typeface="Arial Narrow" panose="020B0606020202030204" pitchFamily="34" charset="0"/>
              </a:rPr>
              <a:t>. </a:t>
            </a:r>
          </a:p>
          <a:p>
            <a:r>
              <a:rPr lang="fr-FR" sz="1200" kern="1200" noProof="0" dirty="0" smtClean="0">
                <a:solidFill>
                  <a:schemeClr val="tx1"/>
                </a:solidFill>
                <a:effectLst/>
                <a:latin typeface="Arial Narrow" panose="020B0606020202030204" pitchFamily="34" charset="0"/>
              </a:rPr>
              <a:t> </a:t>
            </a:r>
          </a:p>
          <a:p>
            <a:r>
              <a:rPr lang="fr-FR" sz="1200" kern="1200" noProof="0" dirty="0" smtClean="0">
                <a:solidFill>
                  <a:schemeClr val="tx1"/>
                </a:solidFill>
                <a:effectLst/>
                <a:latin typeface="Arial Narrow" panose="020B0606020202030204" pitchFamily="34" charset="0"/>
              </a:rPr>
              <a:t>Afin que le Rotary reste en phase avec la société durant son deuxième</a:t>
            </a:r>
            <a:r>
              <a:rPr lang="fr-FR" sz="1200" kern="1200" baseline="0" noProof="0" dirty="0" smtClean="0">
                <a:solidFill>
                  <a:schemeClr val="tx1"/>
                </a:solidFill>
                <a:effectLst/>
                <a:latin typeface="Arial Narrow" panose="020B0606020202030204" pitchFamily="34" charset="0"/>
              </a:rPr>
              <a:t> siècle d’existence tout en répondant aux besoins de ses membres, nous devons faire preuve</a:t>
            </a:r>
            <a:r>
              <a:rPr lang="fr-FR" sz="1200" kern="1200" noProof="0" dirty="0" smtClean="0">
                <a:solidFill>
                  <a:schemeClr val="tx1"/>
                </a:solidFill>
                <a:effectLst/>
                <a:latin typeface="Arial Narrow" panose="020B0606020202030204" pitchFamily="34" charset="0"/>
              </a:rPr>
              <a:t> d’innovation, nous diversifier et nous adapter. Alors que nous sommes arrivés à plus de la moitié de l’année 2018/2019, il est important de se souvenir des outils et ressources à notre disposition si nous voulons atteindre nos objectifs.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4"/>
            <a:ext cx="5607050" cy="4803775"/>
          </a:xfrm>
        </p:spPr>
        <p:txBody>
          <a:bodyPr/>
          <a:lstStyle/>
          <a:p>
            <a:r>
              <a:rPr lang="fr-FR" sz="1200" kern="1200" noProof="0" dirty="0" smtClean="0">
                <a:solidFill>
                  <a:srgbClr val="FF0000"/>
                </a:solidFill>
                <a:effectLst/>
              </a:rPr>
              <a:t>La deuxième difficulté citée par les dirigeants</a:t>
            </a:r>
            <a:r>
              <a:rPr lang="fr-FR" sz="1200" kern="1200" baseline="0" noProof="0" dirty="0" smtClean="0">
                <a:solidFill>
                  <a:srgbClr val="FF0000"/>
                </a:solidFill>
                <a:effectLst/>
              </a:rPr>
              <a:t> de </a:t>
            </a:r>
            <a:r>
              <a:rPr lang="fr-FR" sz="1200" kern="1200" noProof="0" dirty="0" smtClean="0">
                <a:solidFill>
                  <a:srgbClr val="FF0000"/>
                </a:solidFill>
                <a:effectLst/>
              </a:rPr>
              <a:t>club concerne la flexibilité visant à satisfaire les besoins</a:t>
            </a:r>
            <a:r>
              <a:rPr lang="fr-FR" sz="1200" kern="1200" baseline="0" noProof="0" dirty="0" smtClean="0">
                <a:solidFill>
                  <a:srgbClr val="FF0000"/>
                </a:solidFill>
                <a:effectLst/>
              </a:rPr>
              <a:t> de tous les membres.</a:t>
            </a:r>
            <a:endParaRPr lang="fr-FR" sz="1200" kern="1200" noProof="0" dirty="0" smtClean="0">
              <a:solidFill>
                <a:srgbClr val="FF0000"/>
              </a:solidFill>
              <a:effectLst/>
            </a:endParaRPr>
          </a:p>
          <a:p>
            <a:r>
              <a:rPr lang="en-US" sz="1200" kern="1200" dirty="0" smtClean="0">
                <a:solidFill>
                  <a:schemeClr val="tx1"/>
                </a:solidFill>
                <a:effectLst/>
              </a:rPr>
              <a:t> </a:t>
            </a:r>
          </a:p>
          <a:p>
            <a:r>
              <a:rPr lang="fr-FR" sz="1200" kern="1200" dirty="0" smtClean="0">
                <a:solidFill>
                  <a:schemeClr val="tx1"/>
                </a:solidFill>
                <a:effectLst/>
                <a:latin typeface="Arial Narrow" panose="020B0606020202030204" pitchFamily="34" charset="0"/>
                <a:ea typeface="+mn-ea"/>
                <a:cs typeface="+mn-cs"/>
              </a:rPr>
              <a:t>Les clubs peuvent faire preuve de souplesse en instaurant des formats alternatifs, en variant la fréquence ou le lieu des réunions, ou en proposant de nouvelles catégories de membres pour permettre à un éventail plus large de la population de faire partie de la famille du Rotary. Vous trouverez de plus amples informations sur rotary.org/</a:t>
            </a:r>
            <a:r>
              <a:rPr lang="fr-FR" sz="1200" kern="1200" dirty="0" err="1" smtClean="0">
                <a:solidFill>
                  <a:schemeClr val="tx1"/>
                </a:solidFill>
                <a:effectLst/>
                <a:latin typeface="Arial Narrow" panose="020B0606020202030204" pitchFamily="34" charset="0"/>
                <a:ea typeface="+mn-ea"/>
                <a:cs typeface="+mn-cs"/>
              </a:rPr>
              <a:t>fr</a:t>
            </a:r>
            <a:r>
              <a:rPr lang="fr-FR" sz="1200" kern="1200" dirty="0" smtClean="0">
                <a:solidFill>
                  <a:schemeClr val="tx1"/>
                </a:solidFill>
                <a:effectLst/>
                <a:latin typeface="Arial Narrow" panose="020B0606020202030204" pitchFamily="34" charset="0"/>
                <a:ea typeface="+mn-ea"/>
                <a:cs typeface="+mn-cs"/>
              </a:rPr>
              <a:t>/</a:t>
            </a:r>
            <a:r>
              <a:rPr lang="fr-FR" sz="1200" kern="1200" dirty="0" err="1" smtClean="0">
                <a:solidFill>
                  <a:schemeClr val="tx1"/>
                </a:solidFill>
                <a:effectLst/>
                <a:latin typeface="Arial Narrow" panose="020B0606020202030204" pitchFamily="34" charset="0"/>
                <a:ea typeface="+mn-ea"/>
                <a:cs typeface="+mn-cs"/>
              </a:rPr>
              <a:t>flexibility</a:t>
            </a:r>
            <a:r>
              <a:rPr lang="en-US" sz="1200" kern="1200" dirty="0" smtClean="0">
                <a:solidFill>
                  <a:schemeClr val="tx1"/>
                </a:solidFill>
                <a:effectLst/>
              </a:rPr>
              <a:t>.</a:t>
            </a:r>
          </a:p>
          <a:p>
            <a:r>
              <a:rPr lang="en-US" sz="1200" kern="1200" dirty="0" smtClean="0">
                <a:solidFill>
                  <a:schemeClr val="tx1"/>
                </a:solidFill>
                <a:effectLst/>
              </a:rPr>
              <a:t> </a:t>
            </a:r>
          </a:p>
          <a:p>
            <a:r>
              <a:rPr lang="fr-FR" sz="1200" kern="1200" dirty="0" smtClean="0">
                <a:solidFill>
                  <a:schemeClr val="tx1"/>
                </a:solidFill>
                <a:effectLst/>
                <a:latin typeface="Arial Narrow" panose="020B0606020202030204" pitchFamily="34" charset="0"/>
                <a:ea typeface="+mn-ea"/>
                <a:cs typeface="+mn-cs"/>
              </a:rPr>
              <a:t>Nous vous faisons quelques suggestions pour mieux répondre aux besoins des membres et de la collectivité </a:t>
            </a:r>
            <a:r>
              <a:rPr lang="en-US" sz="1200" kern="1200" dirty="0" smtClean="0">
                <a:solidFill>
                  <a:schemeClr val="tx1"/>
                </a:solidFill>
                <a:effectLst/>
              </a:rPr>
              <a:t>:</a:t>
            </a:r>
          </a:p>
          <a:p>
            <a:r>
              <a:rPr lang="en-US" sz="1200" kern="1200" dirty="0" smtClean="0">
                <a:solidFill>
                  <a:schemeClr val="tx1"/>
                </a:solidFill>
                <a:effectLst/>
              </a:rPr>
              <a:t> </a:t>
            </a:r>
          </a:p>
          <a:p>
            <a:pPr marL="171450" lvl="0" indent="-171450">
              <a:buFont typeface="Arial" panose="020B0604020202020204" pitchFamily="34" charset="0"/>
              <a:buChar char="•"/>
            </a:pPr>
            <a:r>
              <a:rPr lang="fr-FR" sz="1200" kern="1200" dirty="0" smtClean="0">
                <a:solidFill>
                  <a:schemeClr val="tx1"/>
                </a:solidFill>
                <a:effectLst/>
                <a:latin typeface="Arial Narrow" panose="020B0606020202030204" pitchFamily="34" charset="0"/>
                <a:ea typeface="+mn-ea"/>
                <a:cs typeface="+mn-cs"/>
              </a:rPr>
              <a:t>Si des personnes qualifiées ne peuvent pas assister aux réunions de votre club, créez un club satellite pour leur donner une chance de rejoindre le Rotary</a:t>
            </a:r>
            <a:r>
              <a:rPr lang="en-US" sz="1200" kern="1200" dirty="0" smtClean="0">
                <a:solidFill>
                  <a:schemeClr val="tx1"/>
                </a:solidFill>
                <a:effectLst/>
              </a:rPr>
              <a:t>.</a:t>
            </a:r>
          </a:p>
          <a:p>
            <a:pPr marL="171450" lvl="0" indent="-171450">
              <a:buFont typeface="Arial" panose="020B0604020202020204" pitchFamily="34" charset="0"/>
              <a:buChar char="•"/>
            </a:pPr>
            <a:r>
              <a:rPr lang="fr-FR" sz="1200" kern="1200" dirty="0" smtClean="0">
                <a:solidFill>
                  <a:schemeClr val="tx1"/>
                </a:solidFill>
                <a:effectLst/>
                <a:latin typeface="Arial Narrow" panose="020B0606020202030204" pitchFamily="34" charset="0"/>
                <a:ea typeface="+mn-ea"/>
                <a:cs typeface="+mn-cs"/>
              </a:rPr>
              <a:t>Changez le format ou la fréquence de vos réunions en vous réunissant seulement deux fois par mois ou autour d’un apéritif plutôt que d’un repas</a:t>
            </a:r>
            <a:r>
              <a:rPr lang="en-US" sz="1200" kern="1200" dirty="0" smtClean="0">
                <a:solidFill>
                  <a:schemeClr val="tx1"/>
                </a:solidFill>
                <a:effectLst/>
              </a:rPr>
              <a:t>. </a:t>
            </a:r>
            <a:r>
              <a:rPr lang="fr-FR" sz="1200" kern="1200" noProof="0" dirty="0" smtClean="0">
                <a:solidFill>
                  <a:schemeClr val="tx1"/>
                </a:solidFill>
                <a:effectLst/>
              </a:rPr>
              <a:t>Vous pouvez également remplacer une réunion statutaire</a:t>
            </a:r>
            <a:r>
              <a:rPr lang="fr-FR" sz="1200" kern="1200" baseline="0" noProof="0" dirty="0" smtClean="0">
                <a:solidFill>
                  <a:schemeClr val="tx1"/>
                </a:solidFill>
                <a:effectLst/>
              </a:rPr>
              <a:t> par une action ou une activité</a:t>
            </a:r>
            <a:r>
              <a:rPr lang="fr-FR" sz="1200" kern="1200" noProof="0" dirty="0" smtClean="0">
                <a:solidFill>
                  <a:schemeClr val="tx1"/>
                </a:solidFill>
                <a:effectLst/>
              </a:rPr>
              <a:t>. </a:t>
            </a:r>
          </a:p>
          <a:p>
            <a:pPr marL="171450" lvl="0" indent="-171450">
              <a:buFont typeface="Arial" panose="020B0604020202020204" pitchFamily="34" charset="0"/>
              <a:buChar char="•"/>
            </a:pPr>
            <a:r>
              <a:rPr lang="fr-FR" sz="1200" kern="1200" dirty="0" smtClean="0">
                <a:solidFill>
                  <a:schemeClr val="tx1"/>
                </a:solidFill>
                <a:effectLst/>
                <a:latin typeface="Arial Narrow" panose="020B0606020202030204" pitchFamily="34" charset="0"/>
                <a:ea typeface="+mn-ea"/>
                <a:cs typeface="+mn-cs"/>
              </a:rPr>
              <a:t>Proposez de nouvelles catégories de membres. Par exemple, les entreprises pourraient devenir membres de votre club en envoyant des employés à vos réunions. Vous pouvez aussi proposer une formule moins coûteuse pour attirer de jeunes professionnels</a:t>
            </a:r>
            <a:r>
              <a:rPr lang="en-US" sz="1200" kern="1200" dirty="0" smtClean="0">
                <a:solidFill>
                  <a:schemeClr val="tx1"/>
                </a:solidFill>
                <a:effectLst/>
              </a:rPr>
              <a:t>.</a:t>
            </a:r>
          </a:p>
          <a:p>
            <a:pPr marL="171450" lvl="0" indent="-171450">
              <a:buFont typeface="Arial" panose="020B0604020202020204" pitchFamily="34" charset="0"/>
              <a:buChar char="•"/>
            </a:pPr>
            <a:r>
              <a:rPr lang="fr-FR" sz="1200" kern="1200" dirty="0" smtClean="0">
                <a:solidFill>
                  <a:schemeClr val="tx1"/>
                </a:solidFill>
                <a:effectLst/>
                <a:latin typeface="Arial Narrow" panose="020B0606020202030204" pitchFamily="34" charset="0"/>
                <a:ea typeface="+mn-ea"/>
                <a:cs typeface="+mn-cs"/>
              </a:rPr>
              <a:t>Reconnaissez le potentiel des réunions en ligne pour accommoder les membres à l’emploi du temps chargé ou souvent en déplacement.</a:t>
            </a:r>
            <a:endParaRPr lang="en-US" sz="1200" kern="1200" dirty="0" smtClean="0">
              <a:solidFill>
                <a:schemeClr val="tx1"/>
              </a:solidFill>
              <a:effectLst/>
            </a:endParaRPr>
          </a:p>
          <a:p>
            <a:pPr marL="171450" lvl="0" indent="-171450">
              <a:buFont typeface="Arial" panose="020B0604020202020204" pitchFamily="34" charset="0"/>
              <a:buChar char="•"/>
            </a:pPr>
            <a:r>
              <a:rPr lang="fr-FR" sz="1200" kern="1200" dirty="0" smtClean="0">
                <a:solidFill>
                  <a:schemeClr val="tx1"/>
                </a:solidFill>
                <a:effectLst/>
                <a:latin typeface="Arial Narrow" panose="020B0606020202030204" pitchFamily="34" charset="0"/>
                <a:ea typeface="+mn-ea"/>
                <a:cs typeface="+mn-cs"/>
              </a:rPr>
              <a:t>Vous pouvez même envisager de créer un club tourné vers une cause que tous ses membres souhaitent défendre</a:t>
            </a:r>
            <a:r>
              <a:rPr lang="en-US" sz="1200" kern="1200" dirty="0" smtClean="0">
                <a:solidFill>
                  <a:schemeClr val="tx1"/>
                </a:solidFill>
                <a:effectLst/>
              </a:rPr>
              <a:t>.</a:t>
            </a:r>
          </a:p>
          <a:p>
            <a:r>
              <a:rPr lang="en-US" sz="1200" b="1" i="1" kern="1200" dirty="0" smtClean="0">
                <a:solidFill>
                  <a:schemeClr val="tx1"/>
                </a:solidFill>
                <a:effectLst/>
              </a:rPr>
              <a:t> </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10</a:t>
            </a:fld>
            <a:endParaRPr lang="en-US" dirty="0"/>
          </a:p>
        </p:txBody>
      </p:sp>
    </p:spTree>
    <p:extLst>
      <p:ext uri="{BB962C8B-B14F-4D97-AF65-F5344CB8AC3E}">
        <p14:creationId xmlns:p14="http://schemas.microsoft.com/office/powerpoint/2010/main" val="29076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FR" sz="1200" kern="1200" noProof="0" dirty="0" smtClean="0">
                <a:solidFill>
                  <a:schemeClr val="tx1"/>
                </a:solidFill>
                <a:effectLst/>
              </a:rPr>
              <a:t>Enfin, voici</a:t>
            </a:r>
            <a:r>
              <a:rPr lang="fr-FR" sz="1200" kern="1200" baseline="0" noProof="0" dirty="0" smtClean="0">
                <a:solidFill>
                  <a:schemeClr val="tx1"/>
                </a:solidFill>
                <a:effectLst/>
              </a:rPr>
              <a:t> quelques questions à vous poser si vous éprouvez des difficultés</a:t>
            </a:r>
            <a:r>
              <a:rPr lang="fr-FR" sz="1200" kern="1200" noProof="0" dirty="0" smtClean="0">
                <a:solidFill>
                  <a:schemeClr val="tx1"/>
                </a:solidFill>
                <a:effectLst/>
              </a:rPr>
              <a:t> à impliquer vos membres ou à pourvoir des postes</a:t>
            </a:r>
            <a:r>
              <a:rPr lang="fr-FR" sz="1200" kern="1200" baseline="0" noProof="0" dirty="0" smtClean="0">
                <a:solidFill>
                  <a:schemeClr val="tx1"/>
                </a:solidFill>
                <a:effectLst/>
              </a:rPr>
              <a:t> de dirigeants </a:t>
            </a:r>
            <a:r>
              <a:rPr lang="fr-FR" sz="1200" kern="1200" noProof="0" dirty="0" smtClean="0">
                <a:solidFill>
                  <a:schemeClr val="tx1"/>
                </a:solidFill>
                <a:effectLst/>
              </a:rPr>
              <a:t>:</a:t>
            </a:r>
          </a:p>
          <a:p>
            <a:r>
              <a:rPr lang="fr-FR" sz="1200" kern="1200" noProof="0" dirty="0" smtClean="0">
                <a:solidFill>
                  <a:schemeClr val="tx1"/>
                </a:solidFill>
                <a:effectLst/>
              </a:rPr>
              <a:t> </a:t>
            </a:r>
          </a:p>
          <a:p>
            <a:pPr marL="171450" lvl="0" indent="-171450">
              <a:buFont typeface="Arial" panose="020B0604020202020204" pitchFamily="34" charset="0"/>
              <a:buChar char="•"/>
            </a:pPr>
            <a:r>
              <a:rPr lang="fr-FR" sz="1200" kern="1200" noProof="0" dirty="0" smtClean="0">
                <a:solidFill>
                  <a:schemeClr val="tx1"/>
                </a:solidFill>
                <a:effectLst/>
              </a:rPr>
              <a:t>Nos membres souhaitent-ils</a:t>
            </a:r>
            <a:r>
              <a:rPr lang="fr-FR" sz="1200" kern="1200" baseline="0" noProof="0" dirty="0" smtClean="0">
                <a:solidFill>
                  <a:schemeClr val="tx1"/>
                </a:solidFill>
                <a:effectLst/>
              </a:rPr>
              <a:t> se perfectionner ou faire du n</a:t>
            </a:r>
            <a:r>
              <a:rPr lang="fr-FR" sz="1200" kern="1200" noProof="0" dirty="0" smtClean="0">
                <a:solidFill>
                  <a:schemeClr val="tx1"/>
                </a:solidFill>
                <a:effectLst/>
              </a:rPr>
              <a:t>etworking ?</a:t>
            </a:r>
          </a:p>
          <a:p>
            <a:pPr marL="171450" lvl="0" indent="-171450">
              <a:buFont typeface="Arial" panose="020B0604020202020204" pitchFamily="34" charset="0"/>
              <a:buChar char="•"/>
            </a:pPr>
            <a:r>
              <a:rPr lang="fr-FR" sz="1200" kern="1200" noProof="0" dirty="0" smtClean="0">
                <a:solidFill>
                  <a:schemeClr val="tx1"/>
                </a:solidFill>
                <a:effectLst/>
              </a:rPr>
              <a:t>Notre club propose-t-il</a:t>
            </a:r>
            <a:r>
              <a:rPr lang="fr-FR" sz="1200" kern="1200" baseline="0" noProof="0" dirty="0" smtClean="0">
                <a:solidFill>
                  <a:schemeClr val="tx1"/>
                </a:solidFill>
                <a:effectLst/>
              </a:rPr>
              <a:t> des </a:t>
            </a:r>
            <a:r>
              <a:rPr lang="fr-FR" sz="1200" kern="1200" noProof="0" dirty="0" smtClean="0">
                <a:solidFill>
                  <a:schemeClr val="tx1"/>
                </a:solidFill>
                <a:effectLst/>
              </a:rPr>
              <a:t>opportunités de développement professionnel ?</a:t>
            </a:r>
          </a:p>
          <a:p>
            <a:pPr marL="171450" lvl="0" indent="-171450">
              <a:buFont typeface="Arial" panose="020B0604020202020204" pitchFamily="34" charset="0"/>
              <a:buChar char="•"/>
            </a:pPr>
            <a:r>
              <a:rPr lang="fr-FR" sz="1200" kern="1200" noProof="0" dirty="0" smtClean="0">
                <a:solidFill>
                  <a:schemeClr val="tx1"/>
                </a:solidFill>
                <a:effectLst/>
              </a:rPr>
              <a:t>Souhaitons-nous avoir des dirigeants capables de façonner</a:t>
            </a:r>
            <a:r>
              <a:rPr lang="fr-FR" sz="1200" kern="1200" baseline="0" noProof="0" dirty="0" smtClean="0">
                <a:solidFill>
                  <a:schemeClr val="tx1"/>
                </a:solidFill>
                <a:effectLst/>
              </a:rPr>
              <a:t> l’avenir de notre club </a:t>
            </a:r>
            <a:r>
              <a:rPr lang="fr-FR" sz="1200" kern="1200" noProof="0" dirty="0" smtClean="0">
                <a:solidFill>
                  <a:schemeClr val="tx1"/>
                </a:solidFill>
                <a:effectLst/>
              </a:rPr>
              <a:t>?</a:t>
            </a:r>
          </a:p>
          <a:p>
            <a:r>
              <a:rPr lang="fr-FR" sz="1200" kern="1200" noProof="0" dirty="0" smtClean="0">
                <a:solidFill>
                  <a:schemeClr val="tx1"/>
                </a:solidFill>
                <a:effectLst/>
              </a:rPr>
              <a:t> </a:t>
            </a:r>
          </a:p>
          <a:p>
            <a:r>
              <a:rPr lang="fr-FR" sz="1200" kern="1200" noProof="0" dirty="0" smtClean="0">
                <a:solidFill>
                  <a:schemeClr val="tx1"/>
                </a:solidFill>
                <a:effectLst/>
              </a:rPr>
              <a:t>Appartenir à un Rotary club donne la possibilité d’être en contact avec d’autres professionnels qui souhaitent se mettre au service de la collectivité. Mais les membres n’ont pas à occuper un poste de dirigeant pour faire</a:t>
            </a:r>
            <a:r>
              <a:rPr lang="fr-FR" sz="1200" kern="1200" baseline="0" noProof="0" dirty="0" smtClean="0">
                <a:solidFill>
                  <a:schemeClr val="tx1"/>
                </a:solidFill>
                <a:effectLst/>
              </a:rPr>
              <a:t> preuve</a:t>
            </a:r>
            <a:r>
              <a:rPr lang="fr-FR" sz="1200" kern="1200" noProof="0" dirty="0" smtClean="0">
                <a:solidFill>
                  <a:schemeClr val="tx1"/>
                </a:solidFill>
                <a:effectLst/>
              </a:rPr>
              <a:t> de leadership. Ils peuvent recommander des actions, faire</a:t>
            </a:r>
            <a:r>
              <a:rPr lang="fr-FR" sz="1200" kern="1200" baseline="0" noProof="0" dirty="0" smtClean="0">
                <a:solidFill>
                  <a:schemeClr val="tx1"/>
                </a:solidFill>
                <a:effectLst/>
              </a:rPr>
              <a:t> du mentorat, organiser une activité ou participer à des réunions de formation </a:t>
            </a:r>
            <a:r>
              <a:rPr lang="fr-FR" sz="1200" kern="1200" noProof="0" dirty="0" smtClean="0">
                <a:solidFill>
                  <a:schemeClr val="tx1"/>
                </a:solidFill>
                <a:effectLst/>
              </a:rPr>
              <a:t>au niveau du club ou du district. </a:t>
            </a:r>
          </a:p>
          <a:p>
            <a:r>
              <a:rPr lang="fr-FR" sz="1200" kern="1200" noProof="0" dirty="0" smtClean="0">
                <a:solidFill>
                  <a:schemeClr val="tx1"/>
                </a:solidFill>
                <a:effectLst/>
              </a:rPr>
              <a:t> </a:t>
            </a:r>
          </a:p>
          <a:p>
            <a:r>
              <a:rPr lang="fr-FR" sz="1200" kern="1200" noProof="0" dirty="0" smtClean="0">
                <a:solidFill>
                  <a:schemeClr val="tx1"/>
                </a:solidFill>
                <a:effectLst/>
              </a:rPr>
              <a:t>Le centre de formation en ligne est une ressource importante à porter à la connaissance des membres. Les cours sont interactifs et peuvent être suivis par tout Rotarien quelle que soit son</a:t>
            </a:r>
            <a:r>
              <a:rPr lang="fr-FR" sz="1200" kern="1200" baseline="0" noProof="0" dirty="0" smtClean="0">
                <a:solidFill>
                  <a:schemeClr val="tx1"/>
                </a:solidFill>
                <a:effectLst/>
              </a:rPr>
              <a:t> ancienneté</a:t>
            </a:r>
            <a:r>
              <a:rPr lang="fr-FR" sz="1200" kern="1200" noProof="0" dirty="0" smtClean="0">
                <a:solidFill>
                  <a:schemeClr val="tx1"/>
                </a:solidFill>
                <a:effectLst/>
              </a:rPr>
              <a:t>. Des webinaires sont également proposés sur rotary.org/</a:t>
            </a:r>
            <a:r>
              <a:rPr lang="fr-FR" sz="1200" kern="1200" noProof="0" dirty="0" err="1" smtClean="0">
                <a:solidFill>
                  <a:schemeClr val="tx1"/>
                </a:solidFill>
                <a:effectLst/>
              </a:rPr>
              <a:t>fr</a:t>
            </a:r>
            <a:r>
              <a:rPr lang="fr-FR" sz="1200" kern="1200" noProof="0" dirty="0" smtClean="0">
                <a:solidFill>
                  <a:schemeClr val="tx1"/>
                </a:solidFill>
                <a:effectLst/>
              </a:rPr>
              <a:t>/</a:t>
            </a:r>
            <a:r>
              <a:rPr lang="fr-FR" sz="1200" kern="1200" noProof="0" dirty="0" err="1" smtClean="0">
                <a:solidFill>
                  <a:schemeClr val="tx1"/>
                </a:solidFill>
                <a:effectLst/>
              </a:rPr>
              <a:t>webinars</a:t>
            </a:r>
            <a:r>
              <a:rPr lang="fr-FR" sz="1200" kern="1200" noProof="0" dirty="0" smtClean="0">
                <a:solidFill>
                  <a:schemeClr val="tx1"/>
                </a:solidFill>
                <a:effectLst/>
              </a:rPr>
              <a:t>. Ils portent sur divers sujets</a:t>
            </a:r>
            <a:r>
              <a:rPr lang="fr-FR" sz="1200" kern="1200" baseline="0" noProof="0" dirty="0" smtClean="0">
                <a:solidFill>
                  <a:schemeClr val="tx1"/>
                </a:solidFill>
                <a:effectLst/>
              </a:rPr>
              <a:t> tels</a:t>
            </a:r>
            <a:r>
              <a:rPr lang="fr-FR" sz="1200" kern="1200" noProof="0" dirty="0" smtClean="0">
                <a:solidFill>
                  <a:schemeClr val="tx1"/>
                </a:solidFill>
                <a:effectLst/>
              </a:rPr>
              <a:t> que la gestion</a:t>
            </a:r>
            <a:r>
              <a:rPr lang="fr-FR" sz="1200" kern="1200" baseline="0" noProof="0" dirty="0" smtClean="0">
                <a:solidFill>
                  <a:schemeClr val="tx1"/>
                </a:solidFill>
                <a:effectLst/>
              </a:rPr>
              <a:t> des prospects, la création de clubs ou les futures catégories de membres</a:t>
            </a:r>
            <a:r>
              <a:rPr lang="fr-FR" sz="1200" kern="1200" noProof="0" dirty="0" smtClean="0">
                <a:solidFill>
                  <a:schemeClr val="tx1"/>
                </a:solidFill>
                <a:effectLst/>
              </a:rPr>
              <a:t>.</a:t>
            </a:r>
            <a:endParaRPr lang="fr-FR" sz="1200" kern="1200" noProof="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11</a:t>
            </a:fld>
            <a:endParaRPr lang="en-US" dirty="0"/>
          </a:p>
        </p:txBody>
      </p:sp>
    </p:spTree>
    <p:extLst>
      <p:ext uri="{BB962C8B-B14F-4D97-AF65-F5344CB8AC3E}">
        <p14:creationId xmlns:p14="http://schemas.microsoft.com/office/powerpoint/2010/main" val="6696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effectLst/>
                <a:latin typeface="Arial Narrow" panose="020B0606020202030204" pitchFamily="34" charset="0"/>
              </a:rPr>
              <a:t>De nouveaux leaders émergent partout tous les jours</a:t>
            </a:r>
            <a:r>
              <a:rPr lang="fr-FR" sz="1200" kern="1200" baseline="0" noProof="0" dirty="0" smtClean="0">
                <a:solidFill>
                  <a:schemeClr val="tx1"/>
                </a:solidFill>
                <a:effectLst/>
                <a:latin typeface="Arial Narrow" panose="020B0606020202030204" pitchFamily="34" charset="0"/>
              </a:rPr>
              <a:t> </a:t>
            </a:r>
            <a:r>
              <a:rPr lang="fr-FR" sz="1200" kern="1200" noProof="0" dirty="0" smtClean="0">
                <a:solidFill>
                  <a:schemeClr val="tx1"/>
                </a:solidFill>
                <a:effectLst/>
                <a:latin typeface="Arial Narrow" panose="020B0606020202030204" pitchFamily="34" charset="0"/>
              </a:rPr>
              <a:t>et ils sont prêts à apporter leur contribution. Le Rotaract est une nouvelle façon de les impliquer. Les clubs Rotaract locaux permettent aux jeunes de développer des relations à long-terme avec des dirigeants de leurs communautés tout en participant à des actions à fort impact</a:t>
            </a:r>
            <a:r>
              <a:rPr lang="en-US" sz="1200" kern="1200" dirty="0" smtClean="0">
                <a:solidFill>
                  <a:schemeClr val="tx1"/>
                </a:solidFill>
                <a:effectLst/>
              </a:rPr>
              <a:t>. </a:t>
            </a:r>
            <a:r>
              <a:rPr lang="fr-FR" sz="1200" kern="1200" noProof="0" dirty="0" smtClean="0">
                <a:solidFill>
                  <a:schemeClr val="tx1"/>
                </a:solidFill>
                <a:effectLst/>
                <a:latin typeface="Arial Narrow" panose="020B0606020202030204" pitchFamily="34" charset="0"/>
              </a:rPr>
              <a:t>Aujourd’hui, un </a:t>
            </a:r>
            <a:r>
              <a:rPr lang="fr-FR" sz="1200" kern="1200" noProof="0" dirty="0" err="1" smtClean="0">
                <a:solidFill>
                  <a:schemeClr val="tx1"/>
                </a:solidFill>
                <a:effectLst/>
                <a:latin typeface="Arial Narrow" panose="020B0606020202030204" pitchFamily="34" charset="0"/>
              </a:rPr>
              <a:t>Rotaractien</a:t>
            </a:r>
            <a:r>
              <a:rPr lang="fr-FR" sz="1200" kern="1200" noProof="0" dirty="0" smtClean="0">
                <a:solidFill>
                  <a:schemeClr val="tx1"/>
                </a:solidFill>
                <a:effectLst/>
                <a:latin typeface="Arial Narrow" panose="020B0606020202030204" pitchFamily="34" charset="0"/>
              </a:rPr>
              <a:t> peut être à la fois membre d’un club Rotaract et d’un Rotary club, pour une transition douce qui lui permettra de quitter son club Rotaract en temps voulu</a:t>
            </a:r>
            <a:r>
              <a:rPr lang="en-US" sz="1200" kern="1200" dirty="0" smtClean="0">
                <a:solidFill>
                  <a:schemeClr val="tx1"/>
                </a:solidFill>
                <a:effectLst/>
              </a:rPr>
              <a:t>.</a:t>
            </a:r>
          </a:p>
          <a:p>
            <a:r>
              <a:rPr lang="en-US" sz="1200" kern="1200" dirty="0" smtClean="0">
                <a:solidFill>
                  <a:schemeClr val="tx1"/>
                </a:solidFill>
                <a:effectLst/>
              </a:rPr>
              <a:t> </a:t>
            </a:r>
          </a:p>
          <a:p>
            <a:r>
              <a:rPr lang="fr-FR" sz="1200" kern="1200" dirty="0" smtClean="0">
                <a:solidFill>
                  <a:schemeClr val="tx1"/>
                </a:solidFill>
                <a:effectLst/>
              </a:rPr>
              <a:t>Notre objectif est de </a:t>
            </a:r>
            <a:r>
              <a:rPr lang="fr-FR" sz="1200" kern="1200" noProof="0" dirty="0" smtClean="0">
                <a:solidFill>
                  <a:schemeClr val="tx1"/>
                </a:solidFill>
                <a:effectLst/>
                <a:latin typeface="Arial Narrow" panose="020B0606020202030204" pitchFamily="34" charset="0"/>
              </a:rPr>
              <a:t>doubler le nombre de clubs Rotaract dans le monde. En plus de soutenir et de créer des relations avec les jeunes professionnels, cet objectif vient renforcer le nouveau plan stratégique du Rotary pour créer de nouveaux canaux vers le Rotary</a:t>
            </a:r>
            <a:r>
              <a:rPr lang="en-US" sz="1200" kern="1200" dirty="0" smtClean="0">
                <a:solidFill>
                  <a:schemeClr val="tx1"/>
                </a:solidFill>
                <a:effectLst/>
              </a:rPr>
              <a:t>. </a:t>
            </a:r>
          </a:p>
          <a:p>
            <a:r>
              <a:rPr lang="en-US" sz="1200" kern="1200" dirty="0" smtClean="0">
                <a:solidFill>
                  <a:schemeClr val="tx1"/>
                </a:solidFill>
                <a:effectLst/>
              </a:rPr>
              <a:t> </a:t>
            </a:r>
          </a:p>
          <a:p>
            <a:r>
              <a:rPr lang="fr-FR" sz="1200" kern="1200" noProof="0" dirty="0" smtClean="0">
                <a:solidFill>
                  <a:schemeClr val="tx1"/>
                </a:solidFill>
                <a:effectLst/>
                <a:latin typeface="Arial Narrow" panose="020B0606020202030204" pitchFamily="34" charset="0"/>
              </a:rPr>
              <a:t>Les jeunes peuvent devenir d’excellents membres, mais pour qu’ils rejoignent nos clubs nous devons d’abord les comprendre. Le kit « Impliquer les jeunes » sur Rotary.org/</a:t>
            </a:r>
            <a:r>
              <a:rPr lang="fr-FR" sz="1200" kern="1200" noProof="0" dirty="0" err="1" smtClean="0">
                <a:solidFill>
                  <a:schemeClr val="tx1"/>
                </a:solidFill>
                <a:effectLst/>
                <a:latin typeface="Arial Narrow" panose="020B0606020202030204" pitchFamily="34" charset="0"/>
              </a:rPr>
              <a:t>fr</a:t>
            </a:r>
            <a:r>
              <a:rPr lang="fr-FR" sz="1200" kern="1200" noProof="0" dirty="0" smtClean="0">
                <a:solidFill>
                  <a:schemeClr val="tx1"/>
                </a:solidFill>
                <a:effectLst/>
                <a:latin typeface="Arial Narrow" panose="020B0606020202030204" pitchFamily="34" charset="0"/>
              </a:rPr>
              <a:t>/</a:t>
            </a:r>
            <a:r>
              <a:rPr lang="fr-FR" sz="1200" kern="1200" noProof="0" dirty="0" err="1" smtClean="0">
                <a:solidFill>
                  <a:schemeClr val="tx1"/>
                </a:solidFill>
                <a:effectLst/>
                <a:latin typeface="Arial Narrow" panose="020B0606020202030204" pitchFamily="34" charset="0"/>
              </a:rPr>
              <a:t>membership</a:t>
            </a:r>
            <a:r>
              <a:rPr lang="fr-FR" sz="1200" kern="1200" noProof="0" dirty="0" smtClean="0">
                <a:solidFill>
                  <a:schemeClr val="tx1"/>
                </a:solidFill>
                <a:effectLst/>
                <a:latin typeface="Arial Narrow" panose="020B0606020202030204" pitchFamily="34" charset="0"/>
              </a:rPr>
              <a:t> propose des conseils et des ressources pour vous aider à impliquer des jeunes de votre région</a:t>
            </a:r>
            <a:r>
              <a:rPr lang="en-US" sz="1200" kern="1200" dirty="0" smtClean="0">
                <a:solidFill>
                  <a:schemeClr val="tx1"/>
                </a:solidFill>
                <a:effectLst/>
              </a:rPr>
              <a:t>. </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12</a:t>
            </a:fld>
            <a:endParaRPr lang="en-US" dirty="0"/>
          </a:p>
        </p:txBody>
      </p:sp>
    </p:spTree>
    <p:extLst>
      <p:ext uri="{BB962C8B-B14F-4D97-AF65-F5344CB8AC3E}">
        <p14:creationId xmlns:p14="http://schemas.microsoft.com/office/powerpoint/2010/main" val="334643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Arial Narrow" panose="020B0606020202030204" pitchFamily="34" charset="0"/>
                <a:ea typeface="+mn-ea"/>
                <a:cs typeface="+mn-cs"/>
              </a:rPr>
              <a:t>Le Rotary souhaite savoir ce qui fonctionne dans vos clubs. Faites part de vos expériences de club en matière d’innovation et de flexibilité pour une chance de les voir figurer dans une newsletter, notre blog La voix du Rotary, nos magazines ou nos réseaux sociaux. En outre, les membres peuvent également échanger leurs meilleures pratiques dans le groupe de discussion consacré aux meilleures pratiques Effectif. </a:t>
            </a:r>
          </a:p>
          <a:p>
            <a:endParaRPr lang="fr-FR" sz="1200" kern="1200" dirty="0" smtClean="0">
              <a:solidFill>
                <a:schemeClr val="tx1"/>
              </a:solidFill>
              <a:effectLst/>
              <a:latin typeface="Arial Narrow" panose="020B0606020202030204" pitchFamily="34" charset="0"/>
              <a:ea typeface="+mn-ea"/>
              <a:cs typeface="+mn-cs"/>
            </a:endParaRPr>
          </a:p>
          <a:p>
            <a:r>
              <a:rPr lang="fr-FR" sz="1200" kern="1200" dirty="0" smtClean="0">
                <a:solidFill>
                  <a:schemeClr val="tx1"/>
                </a:solidFill>
                <a:effectLst/>
                <a:latin typeface="Arial Narrow" panose="020B0606020202030204" pitchFamily="34" charset="0"/>
                <a:ea typeface="+mn-ea"/>
                <a:cs typeface="+mn-cs"/>
              </a:rPr>
              <a:t>Envoyez vos réussites à club.innovations@rotary.org afin que nous puissions les diffuser dans l’ensemble du monde rotarien et continuer à montrer que les Rotariens font Place à l’action</a:t>
            </a:r>
            <a:r>
              <a:rPr lang="en-US" sz="1200" kern="1200" dirty="0" smtClean="0">
                <a:solidFill>
                  <a:schemeClr val="tx1"/>
                </a:solidFill>
                <a:effectLst/>
              </a:rPr>
              <a:t>.</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13</a:t>
            </a:fld>
            <a:endParaRPr lang="en-US" dirty="0"/>
          </a:p>
        </p:txBody>
      </p:sp>
    </p:spTree>
    <p:extLst>
      <p:ext uri="{BB962C8B-B14F-4D97-AF65-F5344CB8AC3E}">
        <p14:creationId xmlns:p14="http://schemas.microsoft.com/office/powerpoint/2010/main" val="3715852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effectLst/>
              </a:rPr>
              <a:t>Lorsque l’on rejoint un Rotary club, on</a:t>
            </a:r>
            <a:r>
              <a:rPr lang="fr-FR" sz="1200" kern="1200" baseline="0" noProof="0" dirty="0" smtClean="0">
                <a:solidFill>
                  <a:schemeClr val="tx1"/>
                </a:solidFill>
                <a:effectLst/>
              </a:rPr>
              <a:t> voit son propre </a:t>
            </a:r>
            <a:r>
              <a:rPr lang="fr-FR" sz="1200" kern="1200" noProof="0" dirty="0" smtClean="0">
                <a:solidFill>
                  <a:schemeClr val="tx1"/>
                </a:solidFill>
                <a:effectLst/>
              </a:rPr>
              <a:t>potentiel démultiplié. C’est</a:t>
            </a:r>
            <a:r>
              <a:rPr lang="fr-FR" sz="1200" kern="1200" baseline="0" noProof="0" dirty="0" smtClean="0">
                <a:solidFill>
                  <a:schemeClr val="tx1"/>
                </a:solidFill>
                <a:effectLst/>
              </a:rPr>
              <a:t> parce que l’on rejoint un réseau de plus d’1,</a:t>
            </a:r>
            <a:r>
              <a:rPr lang="fr-FR" sz="1200" kern="1200" noProof="0" dirty="0" smtClean="0">
                <a:solidFill>
                  <a:schemeClr val="tx1"/>
                </a:solidFill>
                <a:effectLst/>
              </a:rPr>
              <a:t>2 million d’hommes et de femmes</a:t>
            </a:r>
            <a:r>
              <a:rPr lang="fr-FR" sz="1200" kern="1200" baseline="0" noProof="0" dirty="0" smtClean="0">
                <a:solidFill>
                  <a:schemeClr val="tx1"/>
                </a:solidFill>
                <a:effectLst/>
              </a:rPr>
              <a:t> qui font place à l’</a:t>
            </a:r>
            <a:r>
              <a:rPr lang="fr-FR" sz="1200" kern="1200" noProof="0" dirty="0" smtClean="0">
                <a:solidFill>
                  <a:schemeClr val="tx1"/>
                </a:solidFill>
                <a:effectLst/>
              </a:rPr>
              <a:t>action — des bénévoles qui souhaitent</a:t>
            </a:r>
            <a:r>
              <a:rPr lang="fr-FR" sz="1200" kern="1200" baseline="0" noProof="0" dirty="0" smtClean="0">
                <a:solidFill>
                  <a:schemeClr val="tx1"/>
                </a:solidFill>
                <a:effectLst/>
              </a:rPr>
              <a:t> améliorer les conditions de vie partout dans le monde</a:t>
            </a:r>
            <a:r>
              <a:rPr lang="fr-FR" sz="1200" kern="1200" noProof="0" dirty="0" smtClean="0">
                <a:solidFill>
                  <a:schemeClr val="tx1"/>
                </a:solidFill>
                <a:effectLst/>
              </a:rPr>
              <a:t>. Mais être membre ne signifie pas</a:t>
            </a:r>
            <a:r>
              <a:rPr lang="fr-FR" sz="1200" kern="1200" baseline="0" noProof="0" dirty="0" smtClean="0">
                <a:solidFill>
                  <a:schemeClr val="tx1"/>
                </a:solidFill>
                <a:effectLst/>
              </a:rPr>
              <a:t> grand chose si vous ne savez pas saisir les opportunités qui se présentent à vous au Ro</a:t>
            </a:r>
            <a:r>
              <a:rPr lang="fr-FR" sz="1200" kern="1200" noProof="0" dirty="0" smtClean="0">
                <a:solidFill>
                  <a:schemeClr val="tx1"/>
                </a:solidFill>
                <a:effectLst/>
              </a:rPr>
              <a:t>tary. </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14</a:t>
            </a:fld>
            <a:endParaRPr lang="en-US" dirty="0"/>
          </a:p>
        </p:txBody>
      </p:sp>
    </p:spTree>
    <p:extLst>
      <p:ext uri="{BB962C8B-B14F-4D97-AF65-F5344CB8AC3E}">
        <p14:creationId xmlns:p14="http://schemas.microsoft.com/office/powerpoint/2010/main" val="2284096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Arial Narrow" panose="020B0606020202030204" pitchFamily="34" charset="0"/>
                <a:ea typeface="+mn-ea"/>
                <a:cs typeface="+mn-cs"/>
              </a:rPr>
              <a:t>Nos membres sont </a:t>
            </a:r>
            <a:r>
              <a:rPr lang="fr-FR" sz="1200" kern="1200" noProof="0" dirty="0" smtClean="0">
                <a:solidFill>
                  <a:schemeClr val="tx1"/>
                </a:solidFill>
                <a:effectLst/>
                <a:latin typeface="Arial Narrow" panose="020B0606020202030204" pitchFamily="34" charset="0"/>
                <a:ea typeface="+mn-ea"/>
                <a:cs typeface="+mn-cs"/>
              </a:rPr>
              <a:t>notre plus capital le plus important</a:t>
            </a:r>
            <a:r>
              <a:rPr lang="fr-FR" sz="1200" kern="1200" baseline="0" noProof="0" dirty="0" smtClean="0">
                <a:solidFill>
                  <a:schemeClr val="tx1"/>
                </a:solidFill>
                <a:effectLst/>
                <a:latin typeface="Arial Narrow" panose="020B0606020202030204" pitchFamily="34" charset="0"/>
                <a:ea typeface="+mn-ea"/>
                <a:cs typeface="+mn-cs"/>
              </a:rPr>
              <a:t> </a:t>
            </a:r>
            <a:r>
              <a:rPr lang="fr-FR" sz="1200" kern="1200" dirty="0" smtClean="0">
                <a:solidFill>
                  <a:schemeClr val="tx1"/>
                </a:solidFill>
                <a:effectLst/>
                <a:latin typeface="Arial Narrow" panose="020B0606020202030204" pitchFamily="34" charset="0"/>
                <a:ea typeface="+mn-ea"/>
                <a:cs typeface="+mn-cs"/>
              </a:rPr>
              <a:t>: un réseau diversifié de professionnels qui se mettent au service de la collectivité. Ensemble, nous voyons un monde où les gens se rassemblent et passent à l’action pour apporter un changement durable – dans le monde, dans leur communauté et en eux-mêmes</a:t>
            </a:r>
            <a:r>
              <a:rPr lang="fr-FR" sz="1200" kern="1200" dirty="0" smtClean="0">
                <a:solidFill>
                  <a:schemeClr val="tx1"/>
                </a:solidFill>
                <a:effectLst/>
              </a:rPr>
              <a:t>.</a:t>
            </a:r>
          </a:p>
          <a:p>
            <a:r>
              <a:rPr lang="fr-FR" sz="1200" kern="1200" dirty="0" smtClean="0">
                <a:solidFill>
                  <a:schemeClr val="tx1"/>
                </a:solidFill>
                <a:effectLst/>
              </a:rPr>
              <a:t> </a:t>
            </a:r>
          </a:p>
          <a:p>
            <a:r>
              <a:rPr lang="fr-FR" sz="1200" kern="1200" dirty="0" smtClean="0">
                <a:solidFill>
                  <a:schemeClr val="tx1"/>
                </a:solidFill>
                <a:effectLst/>
                <a:latin typeface="Arial Narrow" panose="020B0606020202030204" pitchFamily="34" charset="0"/>
                <a:ea typeface="+mn-ea"/>
                <a:cs typeface="+mn-cs"/>
              </a:rPr>
              <a:t>Je vous remercie de votre attention</a:t>
            </a:r>
            <a:r>
              <a:rPr lang="fr-FR" sz="1200" kern="1200" dirty="0" smtClean="0">
                <a:solidFill>
                  <a:schemeClr val="tx1"/>
                </a:solidFill>
                <a:effectLst/>
              </a:rPr>
              <a:t>.</a:t>
            </a:r>
          </a:p>
          <a:p>
            <a:r>
              <a:rPr lang="fr-FR" sz="1200" kern="1200" dirty="0" smtClean="0">
                <a:solidFill>
                  <a:schemeClr val="tx1"/>
                </a:solidFill>
                <a:effectLst/>
              </a:rPr>
              <a:t> </a:t>
            </a:r>
          </a:p>
          <a:p>
            <a:r>
              <a:rPr lang="fr-FR" sz="1200" kern="1200" dirty="0" smtClean="0">
                <a:solidFill>
                  <a:schemeClr val="tx1"/>
                </a:solidFill>
                <a:effectLst/>
              </a:rPr>
              <a:t>Avez-vous</a:t>
            </a:r>
            <a:r>
              <a:rPr lang="fr-FR" sz="1200" kern="1200" baseline="0" dirty="0" smtClean="0">
                <a:solidFill>
                  <a:schemeClr val="tx1"/>
                </a:solidFill>
                <a:effectLst/>
              </a:rPr>
              <a:t> des </a:t>
            </a:r>
            <a:r>
              <a:rPr lang="fr-FR" sz="1200" kern="1200" dirty="0" smtClean="0">
                <a:solidFill>
                  <a:schemeClr val="tx1"/>
                </a:solidFill>
                <a:effectLst/>
              </a:rPr>
              <a:t>questions ?</a:t>
            </a:r>
          </a:p>
          <a:p>
            <a:r>
              <a:rPr lang="fr-FR" sz="1200" kern="1200" dirty="0" smtClean="0">
                <a:solidFill>
                  <a:schemeClr val="tx1"/>
                </a:solidFill>
                <a:effectLst/>
              </a:rPr>
              <a:t> </a:t>
            </a:r>
          </a:p>
          <a:p>
            <a:r>
              <a:rPr lang="fr-FR" sz="1200" i="1" kern="1200" noProof="0" dirty="0" smtClean="0">
                <a:solidFill>
                  <a:schemeClr val="tx1"/>
                </a:solidFill>
                <a:effectLst/>
                <a:latin typeface="Arial Narrow" panose="020B0606020202030204" pitchFamily="34" charset="0"/>
                <a:ea typeface="+mn-ea"/>
                <a:cs typeface="+mn-cs"/>
              </a:rPr>
              <a:t>NOTES À L’ATTENTION DU PRÉSENTATEUR </a:t>
            </a:r>
            <a:r>
              <a:rPr lang="fr-FR" sz="1200" kern="1200" dirty="0" smtClean="0">
                <a:solidFill>
                  <a:schemeClr val="tx1"/>
                </a:solidFill>
                <a:effectLst/>
              </a:rPr>
              <a:t>: </a:t>
            </a:r>
          </a:p>
          <a:p>
            <a:pPr marL="171450" lvl="0" indent="-171450">
              <a:buFont typeface="Arial" panose="020B0604020202020204" pitchFamily="34" charset="0"/>
              <a:buChar char="•"/>
            </a:pPr>
            <a:r>
              <a:rPr lang="fr-FR" sz="1200" kern="1200" dirty="0" smtClean="0">
                <a:solidFill>
                  <a:schemeClr val="tx1"/>
                </a:solidFill>
                <a:effectLst/>
              </a:rPr>
              <a:t>Adressez</a:t>
            </a:r>
            <a:r>
              <a:rPr lang="fr-FR" sz="1200" kern="1200" baseline="0" dirty="0" smtClean="0">
                <a:solidFill>
                  <a:schemeClr val="tx1"/>
                </a:solidFill>
                <a:effectLst/>
              </a:rPr>
              <a:t> vos questions à</a:t>
            </a:r>
            <a:r>
              <a:rPr lang="fr-FR" sz="1200" kern="1200" dirty="0" smtClean="0">
                <a:solidFill>
                  <a:schemeClr val="tx1"/>
                </a:solidFill>
                <a:effectLst/>
              </a:rPr>
              <a:t> </a:t>
            </a:r>
            <a:r>
              <a:rPr lang="fr-FR" sz="1200" u="sng" kern="1200" dirty="0" smtClean="0">
                <a:solidFill>
                  <a:schemeClr val="tx1"/>
                </a:solidFill>
                <a:effectLst/>
                <a:hlinkClick r:id="rId3"/>
              </a:rPr>
              <a:t>MembershipDevelopment@rotary.org</a:t>
            </a:r>
            <a:r>
              <a:rPr lang="fr-FR" sz="1200" kern="1200" dirty="0" smtClean="0">
                <a:solidFill>
                  <a:schemeClr val="tx1"/>
                </a:solidFill>
                <a:effectLst/>
              </a:rPr>
              <a:t>. </a:t>
            </a:r>
          </a:p>
          <a:p>
            <a:pPr marL="171450" lvl="0" indent="-171450">
              <a:buFont typeface="Arial" panose="020B0604020202020204" pitchFamily="34" charset="0"/>
              <a:buChar char="•"/>
            </a:pPr>
            <a:r>
              <a:rPr lang="fr-FR" sz="1200" kern="1200" dirty="0" smtClean="0">
                <a:solidFill>
                  <a:schemeClr val="tx1"/>
                </a:solidFill>
                <a:effectLst/>
              </a:rPr>
              <a:t>Vous trouvez d’autres tendances mondiales dans l’état des</a:t>
            </a:r>
            <a:r>
              <a:rPr lang="fr-FR" sz="1200" kern="1200" baseline="0" dirty="0" smtClean="0">
                <a:solidFill>
                  <a:schemeClr val="tx1"/>
                </a:solidFill>
                <a:effectLst/>
              </a:rPr>
              <a:t> lieux de juillet 2</a:t>
            </a:r>
            <a:r>
              <a:rPr lang="fr-FR" sz="1200" kern="1200" dirty="0" smtClean="0">
                <a:solidFill>
                  <a:schemeClr val="tx1"/>
                </a:solidFill>
                <a:effectLst/>
              </a:rPr>
              <a:t>018.</a:t>
            </a:r>
          </a:p>
          <a:p>
            <a:r>
              <a:rPr lang="en-US" sz="1200" kern="1200" dirty="0" smtClean="0">
                <a:solidFill>
                  <a:schemeClr val="tx1"/>
                </a:solidFill>
                <a:effectLst/>
              </a:rPr>
              <a:t> </a:t>
            </a:r>
          </a:p>
          <a:p>
            <a:endParaRPr lang="en-US" sz="1200"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15</a:t>
            </a:fld>
            <a:endParaRPr lang="en-US" dirty="0"/>
          </a:p>
        </p:txBody>
      </p:sp>
    </p:spTree>
    <p:extLst>
      <p:ext uri="{BB962C8B-B14F-4D97-AF65-F5344CB8AC3E}">
        <p14:creationId xmlns:p14="http://schemas.microsoft.com/office/powerpoint/2010/main" val="145745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727575"/>
          </a:xfrm>
        </p:spPr>
        <p:txBody>
          <a:bodyPr/>
          <a:lstStyle/>
          <a:p>
            <a:r>
              <a:rPr lang="fr-FR" sz="1200" kern="1200" dirty="0" smtClean="0">
                <a:solidFill>
                  <a:schemeClr val="tx1"/>
                </a:solidFill>
                <a:effectLst/>
              </a:rPr>
              <a:t>Au</a:t>
            </a:r>
            <a:r>
              <a:rPr lang="fr-FR" sz="1200" kern="1200" baseline="0" dirty="0" smtClean="0">
                <a:solidFill>
                  <a:schemeClr val="tx1"/>
                </a:solidFill>
                <a:effectLst/>
              </a:rPr>
              <a:t> </a:t>
            </a:r>
            <a:r>
              <a:rPr lang="fr-FR" sz="1200" kern="1200" dirty="0" smtClean="0">
                <a:solidFill>
                  <a:schemeClr val="tx1"/>
                </a:solidFill>
                <a:effectLst/>
              </a:rPr>
              <a:t>1</a:t>
            </a:r>
            <a:r>
              <a:rPr lang="fr-FR" sz="1200" kern="1200" baseline="30000" dirty="0" smtClean="0">
                <a:solidFill>
                  <a:schemeClr val="tx1"/>
                </a:solidFill>
                <a:effectLst/>
              </a:rPr>
              <a:t>er</a:t>
            </a:r>
            <a:r>
              <a:rPr lang="fr-FR" sz="1200" kern="1200" baseline="0" dirty="0" smtClean="0">
                <a:solidFill>
                  <a:schemeClr val="tx1"/>
                </a:solidFill>
                <a:effectLst/>
              </a:rPr>
              <a:t> janvier, nous avions </a:t>
            </a:r>
            <a:r>
              <a:rPr lang="fr-FR" sz="1200" kern="1200" dirty="0" smtClean="0">
                <a:solidFill>
                  <a:schemeClr val="tx1"/>
                </a:solidFill>
                <a:effectLst/>
              </a:rPr>
              <a:t>:</a:t>
            </a:r>
          </a:p>
          <a:p>
            <a:r>
              <a:rPr lang="fr-FR" sz="1200" kern="1200" dirty="0" smtClean="0">
                <a:solidFill>
                  <a:schemeClr val="tx1"/>
                </a:solidFill>
                <a:effectLst/>
              </a:rPr>
              <a:t> </a:t>
            </a:r>
          </a:p>
          <a:p>
            <a:pPr marL="171450" lvl="0" indent="-171450">
              <a:buFont typeface="Arial" panose="020B0604020202020204" pitchFamily="34" charset="0"/>
              <a:buChar char="•"/>
            </a:pPr>
            <a:r>
              <a:rPr lang="fr-FR" sz="1200" b="1" kern="1200" dirty="0" smtClean="0">
                <a:solidFill>
                  <a:schemeClr val="tx1"/>
                </a:solidFill>
                <a:effectLst/>
              </a:rPr>
              <a:t>1 206 501 ROTARIENS, ce qui correspond à une augmentation de 11 394 membres depuis le 1</a:t>
            </a:r>
            <a:r>
              <a:rPr lang="fr-FR" sz="1200" b="1" kern="1200" baseline="30000" dirty="0" smtClean="0">
                <a:solidFill>
                  <a:schemeClr val="tx1"/>
                </a:solidFill>
                <a:effectLst/>
              </a:rPr>
              <a:t>er</a:t>
            </a:r>
            <a:r>
              <a:rPr lang="fr-FR" sz="1200" b="1" kern="1200" dirty="0" smtClean="0">
                <a:solidFill>
                  <a:schemeClr val="tx1"/>
                </a:solidFill>
                <a:effectLst/>
              </a:rPr>
              <a:t> juillet.  </a:t>
            </a:r>
            <a:endParaRPr lang="fr-FR" sz="1200" kern="1200" dirty="0" smtClean="0">
              <a:solidFill>
                <a:schemeClr val="tx1"/>
              </a:solidFill>
              <a:effectLst/>
            </a:endParaRPr>
          </a:p>
          <a:p>
            <a:pPr marL="171450" lvl="0" indent="-171450">
              <a:buFont typeface="Arial" panose="020B0604020202020204" pitchFamily="34" charset="0"/>
              <a:buChar char="•"/>
            </a:pPr>
            <a:r>
              <a:rPr lang="fr-FR" sz="1200" b="1" kern="1200" dirty="0" smtClean="0">
                <a:solidFill>
                  <a:schemeClr val="tx1"/>
                </a:solidFill>
                <a:effectLst/>
              </a:rPr>
              <a:t>35</a:t>
            </a:r>
            <a:r>
              <a:rPr lang="fr-FR" sz="1200" b="1" kern="1200" baseline="0" dirty="0" smtClean="0">
                <a:solidFill>
                  <a:schemeClr val="tx1"/>
                </a:solidFill>
                <a:effectLst/>
              </a:rPr>
              <a:t> </a:t>
            </a:r>
            <a:r>
              <a:rPr lang="fr-FR" sz="1200" b="1" kern="1200" dirty="0" smtClean="0">
                <a:solidFill>
                  <a:schemeClr val="tx1"/>
                </a:solidFill>
                <a:effectLst/>
              </a:rPr>
              <a:t>663 CLUBS (18 de moins qu’au 1</a:t>
            </a:r>
            <a:r>
              <a:rPr lang="fr-FR" sz="1200" b="1" kern="1200" baseline="30000" dirty="0" smtClean="0">
                <a:solidFill>
                  <a:schemeClr val="tx1"/>
                </a:solidFill>
                <a:effectLst/>
              </a:rPr>
              <a:t>er</a:t>
            </a:r>
            <a:r>
              <a:rPr lang="fr-FR" sz="1200" b="1" kern="1200" dirty="0" smtClean="0">
                <a:solidFill>
                  <a:schemeClr val="tx1"/>
                </a:solidFill>
                <a:effectLst/>
              </a:rPr>
              <a:t> juillet). </a:t>
            </a:r>
            <a:r>
              <a:rPr lang="fr-FR" sz="1200" b="0" kern="1200" dirty="0" smtClean="0">
                <a:solidFill>
                  <a:schemeClr val="tx1"/>
                </a:solidFill>
                <a:effectLst/>
              </a:rPr>
              <a:t>La</a:t>
            </a:r>
            <a:r>
              <a:rPr lang="fr-FR" sz="1200" b="0" kern="1200" baseline="0" dirty="0" smtClean="0">
                <a:solidFill>
                  <a:schemeClr val="tx1"/>
                </a:solidFill>
                <a:effectLst/>
              </a:rPr>
              <a:t> création de c</a:t>
            </a:r>
            <a:r>
              <a:rPr lang="fr-FR" sz="1200" kern="1200" dirty="0" smtClean="0">
                <a:solidFill>
                  <a:schemeClr val="tx1"/>
                </a:solidFill>
                <a:effectLst/>
              </a:rPr>
              <a:t>lubs </a:t>
            </a:r>
            <a:r>
              <a:rPr lang="fr-FR" sz="1200" kern="1200" noProof="0" dirty="0" smtClean="0">
                <a:solidFill>
                  <a:schemeClr val="tx1"/>
                </a:solidFill>
                <a:effectLst/>
                <a:latin typeface="Arial Narrow" panose="020B0606020202030204" pitchFamily="34" charset="0"/>
                <a:ea typeface="+mn-ea"/>
                <a:cs typeface="+mn-cs"/>
              </a:rPr>
              <a:t>nous permet d’étendre notre portée et notre capacité d’action à travers le monde. Nous savons que pour beaucoup de clubs, la flexibilité s’est avérée une solution efficace pour faire face aux besoins variés des membres</a:t>
            </a:r>
            <a:r>
              <a:rPr lang="fr-FR" sz="1200" kern="1200" dirty="0" smtClean="0">
                <a:solidFill>
                  <a:schemeClr val="tx1"/>
                </a:solidFill>
                <a:effectLst/>
              </a:rPr>
              <a:t>.</a:t>
            </a:r>
          </a:p>
          <a:p>
            <a:pPr marL="171450" lvl="0" indent="-171450">
              <a:buFont typeface="Arial" panose="020B0604020202020204" pitchFamily="34" charset="0"/>
              <a:buChar char="•"/>
            </a:pPr>
            <a:r>
              <a:rPr lang="fr-FR" sz="1200" b="1" kern="1200" dirty="0" smtClean="0">
                <a:solidFill>
                  <a:schemeClr val="tx1"/>
                </a:solidFill>
                <a:effectLst/>
              </a:rPr>
              <a:t>Les femmes représentent 23 pour cent de nos membres, une augmentation d’environ</a:t>
            </a:r>
            <a:r>
              <a:rPr lang="fr-FR" sz="1200" b="1" kern="1200" baseline="0" dirty="0" smtClean="0">
                <a:solidFill>
                  <a:schemeClr val="tx1"/>
                </a:solidFill>
                <a:effectLst/>
              </a:rPr>
              <a:t> 1 pour cent depuis le </a:t>
            </a:r>
            <a:r>
              <a:rPr lang="fr-FR" sz="1200" b="1" kern="1200" dirty="0" smtClean="0">
                <a:solidFill>
                  <a:schemeClr val="tx1"/>
                </a:solidFill>
                <a:effectLst/>
              </a:rPr>
              <a:t>1</a:t>
            </a:r>
            <a:r>
              <a:rPr lang="fr-FR" sz="1200" b="1" kern="1200" baseline="30000" dirty="0" smtClean="0">
                <a:solidFill>
                  <a:schemeClr val="tx1"/>
                </a:solidFill>
                <a:effectLst/>
              </a:rPr>
              <a:t>er</a:t>
            </a:r>
            <a:r>
              <a:rPr lang="fr-FR" sz="1200" b="1" kern="1200" dirty="0" smtClean="0">
                <a:solidFill>
                  <a:schemeClr val="tx1"/>
                </a:solidFill>
                <a:effectLst/>
              </a:rPr>
              <a:t> juillet.</a:t>
            </a:r>
          </a:p>
          <a:p>
            <a:pPr marL="171450" lvl="0" indent="-171450">
              <a:buFont typeface="Arial" panose="020B0604020202020204" pitchFamily="34" charset="0"/>
              <a:buChar char="•"/>
            </a:pPr>
            <a:r>
              <a:rPr lang="fr-FR" sz="1200" kern="1200" dirty="0" smtClean="0">
                <a:solidFill>
                  <a:schemeClr val="tx1"/>
                </a:solidFill>
                <a:effectLst/>
              </a:rPr>
              <a:t>Les informations fournies dans Rotary Club Central suggèrent</a:t>
            </a:r>
            <a:r>
              <a:rPr lang="fr-FR" sz="1200" kern="1200" baseline="0" dirty="0" smtClean="0">
                <a:solidFill>
                  <a:schemeClr val="tx1"/>
                </a:solidFill>
                <a:effectLst/>
              </a:rPr>
              <a:t> que la</a:t>
            </a:r>
            <a:r>
              <a:rPr lang="fr-FR" sz="1200" kern="1200" dirty="0" smtClean="0">
                <a:solidFill>
                  <a:schemeClr val="tx1"/>
                </a:solidFill>
                <a:effectLst/>
              </a:rPr>
              <a:t> majorité de nos membres ont entre 50 et 69 ans. Il faut néanmoins</a:t>
            </a:r>
            <a:r>
              <a:rPr lang="fr-FR" sz="1200" kern="1200" baseline="0" dirty="0" smtClean="0">
                <a:solidFill>
                  <a:schemeClr val="tx1"/>
                </a:solidFill>
                <a:effectLst/>
              </a:rPr>
              <a:t> savoir que </a:t>
            </a:r>
            <a:r>
              <a:rPr lang="fr-FR" sz="1200" kern="1200" dirty="0" smtClean="0">
                <a:solidFill>
                  <a:schemeClr val="tx1"/>
                </a:solidFill>
                <a:effectLst/>
              </a:rPr>
              <a:t>41 pour cent des membres n’indiquent pas leur âge</a:t>
            </a:r>
            <a:r>
              <a:rPr lang="fr-FR" sz="1200" kern="1200" baseline="0" dirty="0" smtClean="0">
                <a:solidFill>
                  <a:schemeClr val="tx1"/>
                </a:solidFill>
                <a:effectLst/>
              </a:rPr>
              <a:t> dans leur </a:t>
            </a:r>
            <a:r>
              <a:rPr lang="fr-FR" sz="1200" kern="1200" dirty="0" smtClean="0">
                <a:solidFill>
                  <a:schemeClr val="tx1"/>
                </a:solidFill>
                <a:effectLst/>
              </a:rPr>
              <a:t>profil. </a:t>
            </a:r>
          </a:p>
          <a:p>
            <a:r>
              <a:rPr lang="fr-FR" sz="1200" kern="1200" dirty="0" smtClean="0">
                <a:solidFill>
                  <a:schemeClr val="tx1"/>
                </a:solidFill>
                <a:effectLst/>
              </a:rPr>
              <a:t> </a:t>
            </a:r>
          </a:p>
          <a:p>
            <a:r>
              <a:rPr lang="fr-FR" sz="1200" kern="1200" dirty="0" smtClean="0">
                <a:solidFill>
                  <a:schemeClr val="tx1"/>
                </a:solidFill>
                <a:effectLst/>
              </a:rPr>
              <a:t>Quelle</a:t>
            </a:r>
            <a:r>
              <a:rPr lang="fr-FR" sz="1200" kern="1200" baseline="0" dirty="0" smtClean="0">
                <a:solidFill>
                  <a:schemeClr val="tx1"/>
                </a:solidFill>
                <a:effectLst/>
              </a:rPr>
              <a:t> est la situation par rapport au </a:t>
            </a:r>
            <a:r>
              <a:rPr lang="fr-FR" sz="1200" b="0" kern="1200" dirty="0" smtClean="0">
                <a:solidFill>
                  <a:schemeClr val="tx1"/>
                </a:solidFill>
                <a:effectLst/>
              </a:rPr>
              <a:t>1</a:t>
            </a:r>
            <a:r>
              <a:rPr lang="fr-FR" sz="1200" b="0" kern="1200" baseline="30000" dirty="0" smtClean="0">
                <a:solidFill>
                  <a:schemeClr val="tx1"/>
                </a:solidFill>
                <a:effectLst/>
              </a:rPr>
              <a:t>er</a:t>
            </a:r>
            <a:r>
              <a:rPr lang="fr-FR" sz="1200" b="0" kern="1200" dirty="0" smtClean="0">
                <a:solidFill>
                  <a:schemeClr val="tx1"/>
                </a:solidFill>
                <a:effectLst/>
              </a:rPr>
              <a:t> janvier</a:t>
            </a:r>
            <a:r>
              <a:rPr lang="fr-FR" sz="1200" kern="1200" dirty="0" smtClean="0">
                <a:solidFill>
                  <a:schemeClr val="tx1"/>
                </a:solidFill>
                <a:effectLst/>
              </a:rPr>
              <a:t> 2018 ?</a:t>
            </a:r>
            <a:endParaRPr lang="fr-FR"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2</a:t>
            </a:fld>
            <a:endParaRPr lang="en-US" dirty="0"/>
          </a:p>
        </p:txBody>
      </p:sp>
    </p:spTree>
    <p:extLst>
      <p:ext uri="{BB962C8B-B14F-4D97-AF65-F5344CB8AC3E}">
        <p14:creationId xmlns:p14="http://schemas.microsoft.com/office/powerpoint/2010/main" val="256348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413250"/>
          </a:xfrm>
        </p:spPr>
        <p:txBody>
          <a:bodyPr/>
          <a:lstStyle/>
          <a:p>
            <a:r>
              <a:rPr lang="fr-FR" sz="1200" kern="1200" dirty="0" smtClean="0">
                <a:solidFill>
                  <a:schemeClr val="tx1"/>
                </a:solidFill>
                <a:effectLst/>
                <a:latin typeface="Arial Narrow" panose="020B0606020202030204" pitchFamily="34" charset="0"/>
                <a:ea typeface="+mn-ea"/>
                <a:cs typeface="+mn-cs"/>
              </a:rPr>
              <a:t>Ce graphique montre la nature cyclique du dénombrement de notre effectif ces cinq dernières années. Durant les cinq premiers mois de chaque année, le nombre de membres augmente. Cela est suivi d’une légère baisse peu avant la facturation du 1</a:t>
            </a:r>
            <a:r>
              <a:rPr lang="fr-FR" sz="1200" kern="1200" baseline="30000" dirty="0" smtClean="0">
                <a:solidFill>
                  <a:schemeClr val="tx1"/>
                </a:solidFill>
                <a:effectLst/>
                <a:latin typeface="Arial Narrow" panose="020B0606020202030204" pitchFamily="34" charset="0"/>
                <a:ea typeface="+mn-ea"/>
                <a:cs typeface="+mn-cs"/>
              </a:rPr>
              <a:t>er</a:t>
            </a:r>
            <a:r>
              <a:rPr lang="fr-FR" sz="1200" kern="1200" dirty="0" smtClean="0">
                <a:solidFill>
                  <a:schemeClr val="tx1"/>
                </a:solidFill>
                <a:effectLst/>
                <a:latin typeface="Arial Narrow" panose="020B0606020202030204" pitchFamily="34" charset="0"/>
                <a:ea typeface="+mn-ea"/>
                <a:cs typeface="+mn-cs"/>
              </a:rPr>
              <a:t> janvier, c’est-à-dire vers le moment où les clubs mettent à jour leurs effectifs. Ensuite, les chiffres remontent jusqu’au mois de mai avant d’enregistrer une nouvelle baisse peu avant la facturation du 1</a:t>
            </a:r>
            <a:r>
              <a:rPr lang="fr-FR" sz="1200" kern="1200" baseline="30000" dirty="0" smtClean="0">
                <a:solidFill>
                  <a:schemeClr val="tx1"/>
                </a:solidFill>
                <a:effectLst/>
                <a:latin typeface="Arial Narrow" panose="020B0606020202030204" pitchFamily="34" charset="0"/>
                <a:ea typeface="+mn-ea"/>
                <a:cs typeface="+mn-cs"/>
              </a:rPr>
              <a:t>er</a:t>
            </a:r>
            <a:r>
              <a:rPr lang="fr-FR" sz="1200" kern="1200" dirty="0" smtClean="0">
                <a:solidFill>
                  <a:schemeClr val="tx1"/>
                </a:solidFill>
                <a:effectLst/>
                <a:latin typeface="Arial Narrow" panose="020B0606020202030204" pitchFamily="34" charset="0"/>
                <a:ea typeface="+mn-ea"/>
                <a:cs typeface="+mn-cs"/>
              </a:rPr>
              <a:t> juillet</a:t>
            </a:r>
            <a:r>
              <a:rPr lang="fr-FR" sz="1200" kern="1200" dirty="0" smtClean="0">
                <a:solidFill>
                  <a:schemeClr val="tx1"/>
                </a:solidFill>
                <a:effectLst/>
              </a:rPr>
              <a:t>.</a:t>
            </a:r>
          </a:p>
          <a:p>
            <a:r>
              <a:rPr lang="fr-FR" sz="1200" kern="1200" dirty="0" smtClean="0">
                <a:solidFill>
                  <a:schemeClr val="tx1"/>
                </a:solidFill>
                <a:effectLst/>
              </a:rPr>
              <a:t> </a:t>
            </a:r>
          </a:p>
          <a:p>
            <a:r>
              <a:rPr lang="fr-FR" sz="1200" b="1" kern="1200" dirty="0" smtClean="0">
                <a:solidFill>
                  <a:schemeClr val="tx1"/>
                </a:solidFill>
                <a:effectLst/>
              </a:rPr>
              <a:t>Par rapport à janvier dernier, nous avons environ</a:t>
            </a:r>
            <a:r>
              <a:rPr lang="fr-FR" sz="1200" b="1" kern="1200" baseline="0" dirty="0" smtClean="0">
                <a:solidFill>
                  <a:schemeClr val="tx1"/>
                </a:solidFill>
                <a:effectLst/>
              </a:rPr>
              <a:t> </a:t>
            </a:r>
            <a:r>
              <a:rPr lang="fr-FR" sz="1200" b="1" kern="1200" dirty="0" smtClean="0">
                <a:solidFill>
                  <a:schemeClr val="tx1"/>
                </a:solidFill>
                <a:effectLst/>
              </a:rPr>
              <a:t>10 000 membres de moins</a:t>
            </a:r>
            <a:r>
              <a:rPr lang="fr-FR" sz="1200" kern="1200" dirty="0" smtClean="0">
                <a:solidFill>
                  <a:schemeClr val="tx1"/>
                </a:solidFill>
                <a:effectLst/>
              </a:rPr>
              <a:t>. </a:t>
            </a:r>
          </a:p>
          <a:p>
            <a:r>
              <a:rPr lang="fr-FR" sz="1200" kern="1200" dirty="0" smtClean="0">
                <a:solidFill>
                  <a:schemeClr val="tx1"/>
                </a:solidFill>
                <a:effectLst/>
              </a:rPr>
              <a:t> </a:t>
            </a:r>
          </a:p>
          <a:p>
            <a:r>
              <a:rPr lang="fr-FR" sz="1200" kern="1200" dirty="0" smtClean="0">
                <a:solidFill>
                  <a:schemeClr val="tx1"/>
                </a:solidFill>
                <a:effectLst/>
                <a:latin typeface="Arial Narrow" panose="020B0606020202030204" pitchFamily="34" charset="0"/>
                <a:ea typeface="+mn-ea"/>
                <a:cs typeface="+mn-cs"/>
              </a:rPr>
              <a:t>Il est important de bien comprendre ce cycle pour planifier nos efforts correctement. Pour développer nos clubs d’une année à l’autre, nous devons essayer d’augmenter nos effectifs de 3 à 5 pour cent entre juillet et mai</a:t>
            </a:r>
            <a:r>
              <a:rPr lang="fr-FR" sz="1200" kern="1200" dirty="0" smtClean="0">
                <a:solidFill>
                  <a:schemeClr val="tx1"/>
                </a:solidFill>
                <a:effectLst/>
              </a:rPr>
              <a:t>. </a:t>
            </a:r>
          </a:p>
          <a:p>
            <a:r>
              <a:rPr lang="fr-FR" sz="1200" kern="1200" dirty="0" smtClean="0">
                <a:solidFill>
                  <a:schemeClr val="tx1"/>
                </a:solidFill>
                <a:effectLst/>
              </a:rPr>
              <a:t> </a:t>
            </a:r>
          </a:p>
          <a:p>
            <a:r>
              <a:rPr lang="fr-FR" sz="1200" i="1" kern="1200" noProof="0" dirty="0" smtClean="0">
                <a:solidFill>
                  <a:schemeClr val="tx1"/>
                </a:solidFill>
                <a:effectLst/>
                <a:latin typeface="Arial Narrow" panose="020B0606020202030204" pitchFamily="34" charset="0"/>
                <a:ea typeface="+mn-ea"/>
                <a:cs typeface="+mn-cs"/>
              </a:rPr>
              <a:t>NOTES À L’ATTENTION DU PRÉSENTATEUR </a:t>
            </a:r>
            <a:r>
              <a:rPr lang="fr-FR" sz="1200" i="1" kern="1200" dirty="0" smtClean="0">
                <a:solidFill>
                  <a:schemeClr val="tx1"/>
                </a:solidFill>
                <a:effectLst/>
              </a:rPr>
              <a:t>: </a:t>
            </a:r>
            <a:r>
              <a:rPr lang="fr-FR" sz="1200" i="1" kern="1200" dirty="0" smtClean="0">
                <a:solidFill>
                  <a:schemeClr val="tx1"/>
                </a:solidFill>
                <a:effectLst/>
                <a:latin typeface="Arial Narrow" panose="020B0606020202030204" pitchFamily="34" charset="0"/>
                <a:ea typeface="+mn-ea"/>
                <a:cs typeface="+mn-cs"/>
              </a:rPr>
              <a:t>consultez Rotary Club Central pour obtenir les chiffres les plus récents</a:t>
            </a:r>
            <a:r>
              <a:rPr lang="fr-FR" sz="1200" i="1" kern="1200" dirty="0" smtClean="0">
                <a:solidFill>
                  <a:schemeClr val="tx1"/>
                </a:solidFill>
                <a:effectLst/>
              </a:rPr>
              <a:t>.</a:t>
            </a:r>
            <a:endParaRPr lang="fr-FR"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3</a:t>
            </a:fld>
            <a:endParaRPr lang="en-US" dirty="0"/>
          </a:p>
        </p:txBody>
      </p:sp>
    </p:spTree>
    <p:extLst>
      <p:ext uri="{BB962C8B-B14F-4D97-AF65-F5344CB8AC3E}">
        <p14:creationId xmlns:p14="http://schemas.microsoft.com/office/powerpoint/2010/main" val="373064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675" y="4416425"/>
            <a:ext cx="5607050" cy="4194175"/>
          </a:xfrm>
        </p:spPr>
        <p:txBody>
          <a:bodyPr/>
          <a:lstStyle/>
          <a:p>
            <a:r>
              <a:rPr lang="fr-FR" sz="1200" b="1" i="1" kern="1200" noProof="0" dirty="0" smtClean="0">
                <a:solidFill>
                  <a:schemeClr val="tx1"/>
                </a:solidFill>
                <a:effectLst/>
                <a:latin typeface="Arial Narrow" panose="020B0606020202030204" pitchFamily="34" charset="0"/>
                <a:ea typeface="+mn-ea"/>
                <a:cs typeface="+mn-cs"/>
              </a:rPr>
              <a:t>NOTES À L’ATTENTION DU PRÉSENTATEUR </a:t>
            </a:r>
            <a:r>
              <a:rPr lang="fr-FR" b="1" i="1" kern="1200" dirty="0" smtClean="0">
                <a:solidFill>
                  <a:schemeClr val="tx1"/>
                </a:solidFill>
                <a:effectLst/>
                <a:latin typeface="Arial Narrow" panose="020B0606020202030204" pitchFamily="34" charset="0"/>
              </a:rPr>
              <a:t>: </a:t>
            </a:r>
            <a:r>
              <a:rPr lang="fr-FR" sz="1200" i="1" kern="1200" dirty="0" smtClean="0">
                <a:solidFill>
                  <a:schemeClr val="tx1"/>
                </a:solidFill>
                <a:effectLst/>
                <a:latin typeface="Arial Narrow" panose="020B0606020202030204" pitchFamily="34" charset="0"/>
                <a:ea typeface="+mn-ea"/>
                <a:cs typeface="+mn-cs"/>
              </a:rPr>
              <a:t>vous trouverez sur Rotary Club Central des informations sur les tendances concernant le sexe et l’âge des membres</a:t>
            </a:r>
            <a:r>
              <a:rPr lang="fr-FR" i="1" kern="1200" dirty="0" smtClean="0">
                <a:solidFill>
                  <a:schemeClr val="tx1"/>
                </a:solidFill>
                <a:effectLst/>
                <a:latin typeface="Arial Narrow" panose="020B0606020202030204" pitchFamily="34" charset="0"/>
              </a:rPr>
              <a:t>.</a:t>
            </a:r>
            <a:endParaRPr lang="fr-FR" kern="1200" dirty="0" smtClean="0">
              <a:solidFill>
                <a:schemeClr val="tx1"/>
              </a:solidFill>
              <a:effectLst/>
              <a:latin typeface="Arial Narrow" panose="020B0606020202030204" pitchFamily="34" charset="0"/>
            </a:endParaRPr>
          </a:p>
          <a:p>
            <a:r>
              <a:rPr lang="fr-FR" i="1" kern="1200" dirty="0" smtClean="0">
                <a:solidFill>
                  <a:schemeClr val="tx1"/>
                </a:solidFill>
                <a:effectLst/>
                <a:latin typeface="Arial Narrow" panose="020B0606020202030204" pitchFamily="34" charset="0"/>
              </a:rPr>
              <a:t/>
            </a:r>
            <a:br>
              <a:rPr lang="fr-FR" i="1" kern="1200" dirty="0" smtClean="0">
                <a:solidFill>
                  <a:schemeClr val="tx1"/>
                </a:solidFill>
                <a:effectLst/>
                <a:latin typeface="Arial Narrow" panose="020B0606020202030204" pitchFamily="34" charset="0"/>
              </a:rPr>
            </a:br>
            <a:r>
              <a:rPr lang="fr-FR" sz="1200" i="1" kern="1200" dirty="0" smtClean="0">
                <a:solidFill>
                  <a:schemeClr val="tx1"/>
                </a:solidFill>
                <a:effectLst/>
                <a:latin typeface="Arial Narrow" panose="020B0606020202030204" pitchFamily="34" charset="0"/>
                <a:ea typeface="+mn-ea"/>
                <a:cs typeface="+mn-cs"/>
              </a:rPr>
              <a:t>SEULS LES DIRIGEANTS DE DISTRICTS PEUVENT ACCÉDER AUX RAPPORTS INDIQUÉS CI-DESSOUS</a:t>
            </a:r>
            <a:r>
              <a:rPr lang="fr-FR" i="1" kern="1200" dirty="0" smtClean="0">
                <a:solidFill>
                  <a:schemeClr val="tx1"/>
                </a:solidFill>
                <a:effectLst/>
                <a:latin typeface="Arial Narrow" panose="020B0606020202030204" pitchFamily="34" charset="0"/>
              </a:rPr>
              <a:t>.</a:t>
            </a:r>
            <a:endParaRPr lang="fr-FR" kern="1200" dirty="0" smtClean="0">
              <a:solidFill>
                <a:schemeClr val="tx1"/>
              </a:solidFill>
              <a:effectLst/>
              <a:latin typeface="Arial Narrow" panose="020B0606020202030204" pitchFamily="34" charset="0"/>
            </a:endParaRPr>
          </a:p>
          <a:p>
            <a:r>
              <a:rPr lang="fr-FR" sz="1200" i="1" kern="1200" noProof="0" dirty="0" smtClean="0">
                <a:solidFill>
                  <a:schemeClr val="tx1"/>
                </a:solidFill>
                <a:effectLst/>
                <a:latin typeface="Arial Narrow" panose="020B0606020202030204" pitchFamily="34" charset="0"/>
                <a:ea typeface="+mn-ea"/>
                <a:cs typeface="+mn-cs"/>
              </a:rPr>
              <a:t>Quand vous voyez un X </a:t>
            </a:r>
            <a:r>
              <a:rPr lang="fr-FR" sz="1200" i="1" kern="1200" dirty="0" smtClean="0">
                <a:solidFill>
                  <a:schemeClr val="tx1"/>
                </a:solidFill>
                <a:effectLst/>
                <a:latin typeface="Arial Narrow" panose="020B0606020202030204" pitchFamily="34" charset="0"/>
                <a:ea typeface="+mn-ea"/>
                <a:cs typeface="+mn-cs"/>
              </a:rPr>
              <a:t>dans les prochaines diapositives, remplacez-le par les données trouvées dans Rotary Club Central ou supprimez-le.</a:t>
            </a:r>
            <a:r>
              <a:rPr lang="fr-FR" sz="1200" i="1" kern="1200" baseline="0" dirty="0" smtClean="0">
                <a:solidFill>
                  <a:schemeClr val="tx1"/>
                </a:solidFill>
                <a:effectLst/>
                <a:latin typeface="Arial Narrow" panose="020B0606020202030204" pitchFamily="34" charset="0"/>
                <a:ea typeface="+mn-ea"/>
                <a:cs typeface="+mn-cs"/>
              </a:rPr>
              <a:t> A</a:t>
            </a:r>
            <a:r>
              <a:rPr lang="fr-FR" sz="1200" i="1" kern="1200" dirty="0" smtClean="0">
                <a:solidFill>
                  <a:schemeClr val="tx1"/>
                </a:solidFill>
                <a:effectLst/>
                <a:latin typeface="Arial Narrow" panose="020B0606020202030204" pitchFamily="34" charset="0"/>
                <a:ea typeface="+mn-ea"/>
                <a:cs typeface="+mn-cs"/>
              </a:rPr>
              <a:t>ffichez la diapositive qui est actuellement masquée (à l’aide du mode Diaporama) afin de la rendre visible durant la présentation. Faites des comparaisons entre les tendances de votre région et celles aux niveau mondial, et ajoutez-les</a:t>
            </a:r>
            <a:r>
              <a:rPr lang="fr-FR" i="1" kern="1200" dirty="0" smtClean="0">
                <a:solidFill>
                  <a:schemeClr val="tx1"/>
                </a:solidFill>
                <a:effectLst/>
                <a:latin typeface="Arial Narrow" panose="020B0606020202030204" pitchFamily="34" charset="0"/>
              </a:rPr>
              <a:t>.</a:t>
            </a:r>
            <a:endParaRPr lang="fr-FR" kern="1200" dirty="0" smtClean="0">
              <a:solidFill>
                <a:schemeClr val="tx1"/>
              </a:solidFill>
              <a:effectLst/>
              <a:latin typeface="Arial Narrow" panose="020B0606020202030204" pitchFamily="34" charset="0"/>
            </a:endParaRPr>
          </a:p>
          <a:p>
            <a:r>
              <a:rPr lang="fr-FR" kern="1200" dirty="0" smtClean="0">
                <a:solidFill>
                  <a:schemeClr val="tx1"/>
                </a:solidFill>
                <a:effectLst/>
                <a:latin typeface="Arial Narrow" panose="020B0606020202030204" pitchFamily="34" charset="0"/>
              </a:rPr>
              <a:t> </a:t>
            </a:r>
          </a:p>
          <a:p>
            <a:r>
              <a:rPr lang="fr-FR" sz="1200" i="1" kern="1200" dirty="0" smtClean="0">
                <a:solidFill>
                  <a:schemeClr val="tx1"/>
                </a:solidFill>
                <a:effectLst/>
                <a:latin typeface="Arial Narrow" panose="020B0606020202030204" pitchFamily="34" charset="0"/>
                <a:ea typeface="+mn-ea"/>
                <a:cs typeface="+mn-cs"/>
              </a:rPr>
              <a:t>Sous « Rapports » dans Rotary Club Central </a:t>
            </a:r>
            <a:r>
              <a:rPr lang="fr-FR" i="1" kern="1200" dirty="0" smtClean="0">
                <a:solidFill>
                  <a:schemeClr val="tx1"/>
                </a:solidFill>
                <a:effectLst/>
                <a:latin typeface="Arial Narrow" panose="020B0606020202030204" pitchFamily="34" charset="0"/>
              </a:rPr>
              <a:t>:</a:t>
            </a:r>
          </a:p>
          <a:p>
            <a:endParaRPr lang="fr-FR"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fr-FR" sz="1200" i="1" kern="1200" dirty="0" smtClean="0">
                <a:solidFill>
                  <a:schemeClr val="tx1"/>
                </a:solidFill>
                <a:effectLst/>
                <a:latin typeface="Arial Narrow" panose="020B0606020202030204" pitchFamily="34" charset="0"/>
                <a:ea typeface="+mn-ea"/>
                <a:cs typeface="+mn-cs"/>
              </a:rPr>
              <a:t>« Les clubs dans le district » fournit le nombre de clubs et de membres.</a:t>
            </a:r>
          </a:p>
          <a:p>
            <a:pPr marL="171450" indent="-171450">
              <a:buFont typeface="Arial" panose="020B0604020202020204" pitchFamily="34" charset="0"/>
              <a:buChar char="•"/>
            </a:pPr>
            <a:r>
              <a:rPr lang="fr-FR" sz="1200" i="1" kern="1200" dirty="0" smtClean="0">
                <a:solidFill>
                  <a:schemeClr val="tx1"/>
                </a:solidFill>
                <a:effectLst/>
                <a:latin typeface="Arial Narrow" panose="020B0606020202030204" pitchFamily="34" charset="0"/>
                <a:ea typeface="+mn-ea"/>
                <a:cs typeface="+mn-cs"/>
              </a:rPr>
              <a:t>« Viabilité et croissance</a:t>
            </a:r>
            <a:r>
              <a:rPr lang="fr-FR" sz="1200" i="1" kern="1200" baseline="0" dirty="0" smtClean="0">
                <a:solidFill>
                  <a:schemeClr val="tx1"/>
                </a:solidFill>
                <a:effectLst/>
                <a:latin typeface="Arial Narrow" panose="020B0606020202030204" pitchFamily="34" charset="0"/>
                <a:ea typeface="+mn-ea"/>
                <a:cs typeface="+mn-cs"/>
              </a:rPr>
              <a:t> des membres </a:t>
            </a:r>
            <a:r>
              <a:rPr lang="fr-FR" sz="1200" i="1" kern="1200" dirty="0" smtClean="0">
                <a:solidFill>
                  <a:schemeClr val="tx1"/>
                </a:solidFill>
                <a:effectLst/>
                <a:latin typeface="Arial Narrow" panose="020B0606020202030204" pitchFamily="34" charset="0"/>
                <a:ea typeface="+mn-ea"/>
                <a:cs typeface="+mn-cs"/>
              </a:rPr>
              <a:t>» indique les tendances de la fidélisation sur trois ans.</a:t>
            </a:r>
            <a:endParaRPr lang="fr-FR" kern="1200" dirty="0" smtClean="0">
              <a:solidFill>
                <a:schemeClr val="tx1"/>
              </a:solidFill>
              <a:effectLst/>
              <a:latin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i="1" kern="1200" dirty="0" smtClean="0">
                <a:solidFill>
                  <a:schemeClr val="tx1"/>
                </a:solidFill>
                <a:effectLst/>
                <a:latin typeface="Arial Narrow" panose="020B0606020202030204" pitchFamily="34" charset="0"/>
                <a:ea typeface="+mn-ea"/>
                <a:cs typeface="+mn-cs"/>
              </a:rPr>
              <a:t>« Historique</a:t>
            </a:r>
            <a:r>
              <a:rPr lang="fr-FR" sz="1200" i="1" kern="1200" baseline="0" dirty="0" smtClean="0">
                <a:solidFill>
                  <a:schemeClr val="tx1"/>
                </a:solidFill>
                <a:effectLst/>
                <a:latin typeface="Arial Narrow" panose="020B0606020202030204" pitchFamily="34" charset="0"/>
                <a:ea typeface="+mn-ea"/>
                <a:cs typeface="+mn-cs"/>
              </a:rPr>
              <a:t> à </a:t>
            </a:r>
            <a:r>
              <a:rPr lang="fr-FR" sz="1200" i="1" kern="1200" dirty="0" smtClean="0">
                <a:solidFill>
                  <a:schemeClr val="tx1"/>
                </a:solidFill>
                <a:effectLst/>
                <a:latin typeface="Arial Narrow" panose="020B0606020202030204" pitchFamily="34" charset="0"/>
                <a:ea typeface="+mn-ea"/>
                <a:cs typeface="+mn-cs"/>
              </a:rPr>
              <a:t>5 ans de l’effectif du Rotary club » fournit les tendances de l’effectif.</a:t>
            </a:r>
            <a:endParaRPr lang="fr-FR" kern="1200" dirty="0" smtClean="0">
              <a:solidFill>
                <a:schemeClr val="tx1"/>
              </a:solidFill>
              <a:effectLst/>
              <a:latin typeface="Arial Narrow" panose="020B0606020202030204" pitchFamily="34" charset="0"/>
            </a:endParaRPr>
          </a:p>
          <a:p>
            <a:pPr marL="171450" indent="-171450">
              <a:buFont typeface="Arial" panose="020B0604020202020204" pitchFamily="34" charset="0"/>
              <a:buChar char="•"/>
            </a:pPr>
            <a:r>
              <a:rPr lang="fr-FR" sz="1200" i="1" kern="1200" dirty="0" smtClean="0">
                <a:solidFill>
                  <a:schemeClr val="tx1"/>
                </a:solidFill>
                <a:effectLst/>
                <a:latin typeface="Arial Narrow" panose="020B0606020202030204" pitchFamily="34" charset="0"/>
                <a:ea typeface="+mn-ea"/>
                <a:cs typeface="+mn-cs"/>
              </a:rPr>
              <a:t>« Viabilité et croissance du club » indique les tendances de développement de l’effectif sur cinq ans.</a:t>
            </a:r>
            <a:endParaRPr lang="fr-FR" kern="1200" dirty="0" smtClean="0">
              <a:solidFill>
                <a:schemeClr val="tx1"/>
              </a:solidFill>
              <a:effectLst/>
              <a:latin typeface="Arial Narrow" panose="020B0606020202030204" pitchFamily="34" charset="0"/>
            </a:endParaRPr>
          </a:p>
          <a:p>
            <a:r>
              <a:rPr lang="fr-FR" b="1" kern="1200" dirty="0" smtClean="0">
                <a:solidFill>
                  <a:schemeClr val="tx1"/>
                </a:solidFill>
                <a:effectLst/>
                <a:latin typeface="Arial Narrow" panose="020B0606020202030204" pitchFamily="34" charset="0"/>
              </a:rPr>
              <a:t> </a:t>
            </a:r>
            <a:endParaRPr lang="fr-FR" kern="1200" dirty="0" smtClean="0">
              <a:solidFill>
                <a:schemeClr val="tx1"/>
              </a:solidFill>
              <a:effectLst/>
              <a:latin typeface="Arial Narrow" panose="020B0606020202030204" pitchFamily="34" charset="0"/>
            </a:endParaRPr>
          </a:p>
          <a:p>
            <a:r>
              <a:rPr lang="fr-FR" sz="1200" b="1" kern="1200" noProof="0" dirty="0" smtClean="0">
                <a:solidFill>
                  <a:schemeClr val="tx1"/>
                </a:solidFill>
                <a:effectLst/>
                <a:latin typeface="Arial Narrow" panose="020B0606020202030204" pitchFamily="34" charset="0"/>
                <a:ea typeface="+mn-ea"/>
                <a:cs typeface="+mn-cs"/>
              </a:rPr>
              <a:t>PRÉSENTATEUR </a:t>
            </a:r>
            <a:r>
              <a:rPr lang="fr-FR" b="1" kern="1200" dirty="0" smtClean="0">
                <a:solidFill>
                  <a:schemeClr val="tx1"/>
                </a:solidFill>
                <a:effectLst/>
                <a:latin typeface="Arial Narrow" panose="020B0606020202030204" pitchFamily="34" charset="0"/>
              </a:rPr>
              <a:t>:</a:t>
            </a:r>
          </a:p>
          <a:p>
            <a:endParaRPr lang="fr-FR" kern="1200" dirty="0" smtClean="0">
              <a:solidFill>
                <a:schemeClr val="tx1"/>
              </a:solidFill>
              <a:effectLst/>
              <a:latin typeface="Arial Narrow" panose="020B0606020202030204" pitchFamily="34" charset="0"/>
            </a:endParaRPr>
          </a:p>
          <a:p>
            <a:r>
              <a:rPr lang="fr-FR" sz="1200" b="1" kern="1200" dirty="0" smtClean="0">
                <a:solidFill>
                  <a:schemeClr val="tx1"/>
                </a:solidFill>
                <a:effectLst/>
                <a:latin typeface="Arial Narrow" panose="020B0606020202030204" pitchFamily="34" charset="0"/>
                <a:ea typeface="+mn-ea"/>
                <a:cs typeface="+mn-cs"/>
              </a:rPr>
              <a:t>PROFIL DU DISTRICT </a:t>
            </a:r>
            <a:r>
              <a:rPr lang="fr-FR" b="1" kern="1200" dirty="0" err="1" smtClean="0">
                <a:solidFill>
                  <a:schemeClr val="tx1"/>
                </a:solidFill>
                <a:effectLst/>
                <a:latin typeface="Arial Narrow" panose="020B0606020202030204" pitchFamily="34" charset="0"/>
              </a:rPr>
              <a:t>Dxxx</a:t>
            </a:r>
            <a:r>
              <a:rPr lang="fr-FR" b="1" kern="1200" dirty="0" smtClean="0">
                <a:solidFill>
                  <a:schemeClr val="tx1"/>
                </a:solidFill>
                <a:effectLst/>
                <a:latin typeface="Arial Narrow" panose="020B0606020202030204" pitchFamily="34" charset="0"/>
              </a:rPr>
              <a:t>, au (date)</a:t>
            </a:r>
            <a:endParaRPr lang="fr-FR" kern="1200" dirty="0" smtClean="0">
              <a:solidFill>
                <a:schemeClr val="tx1"/>
              </a:solidFill>
              <a:effectLst/>
              <a:latin typeface="Arial Narrow" panose="020B0606020202030204" pitchFamily="34" charset="0"/>
            </a:endParaRPr>
          </a:p>
          <a:p>
            <a:r>
              <a:rPr lang="fr-FR" b="1" kern="1200" dirty="0" smtClean="0">
                <a:solidFill>
                  <a:schemeClr val="tx1"/>
                </a:solidFill>
                <a:effectLst/>
                <a:latin typeface="Arial Narrow" panose="020B0606020202030204" pitchFamily="34" charset="0"/>
              </a:rPr>
              <a:t/>
            </a:r>
            <a:br>
              <a:rPr lang="fr-FR" b="1" kern="1200" dirty="0" smtClean="0">
                <a:solidFill>
                  <a:schemeClr val="tx1"/>
                </a:solidFill>
                <a:effectLst/>
                <a:latin typeface="Arial Narrow" panose="020B0606020202030204" pitchFamily="34" charset="0"/>
              </a:rPr>
            </a:br>
            <a:r>
              <a:rPr lang="fr-FR" sz="1200" b="1" kern="1200" dirty="0" smtClean="0">
                <a:solidFill>
                  <a:schemeClr val="tx1"/>
                </a:solidFill>
                <a:effectLst/>
                <a:latin typeface="Arial Narrow" panose="020B0606020202030204" pitchFamily="34" charset="0"/>
                <a:ea typeface="+mn-ea"/>
                <a:cs typeface="+mn-cs"/>
              </a:rPr>
              <a:t>TENDANCES GÉNÉRALES</a:t>
            </a:r>
            <a:r>
              <a:rPr lang="fr-FR" kern="1200" dirty="0" smtClean="0">
                <a:solidFill>
                  <a:schemeClr val="tx1"/>
                </a:solidFill>
                <a:effectLst/>
                <a:latin typeface="Arial Narrow" panose="020B0606020202030204" pitchFamily="34" charset="0"/>
              </a:rPr>
              <a:t/>
            </a:r>
            <a:br>
              <a:rPr lang="fr-FR" kern="1200" dirty="0" smtClean="0">
                <a:solidFill>
                  <a:schemeClr val="tx1"/>
                </a:solidFill>
                <a:effectLst/>
                <a:latin typeface="Arial Narrow" panose="020B0606020202030204" pitchFamily="34" charset="0"/>
              </a:rPr>
            </a:br>
            <a:r>
              <a:rPr lang="fr-FR" sz="1200" kern="1200" dirty="0" smtClean="0">
                <a:solidFill>
                  <a:schemeClr val="tx1"/>
                </a:solidFill>
                <a:effectLst/>
                <a:latin typeface="Arial Narrow" panose="020B0606020202030204" pitchFamily="34" charset="0"/>
                <a:ea typeface="+mn-ea"/>
                <a:cs typeface="+mn-cs"/>
              </a:rPr>
              <a:t>Actuellement, il y a </a:t>
            </a:r>
            <a:r>
              <a:rPr lang="fr-FR" sz="1200" b="1" kern="1200" dirty="0" smtClean="0">
                <a:solidFill>
                  <a:schemeClr val="tx1"/>
                </a:solidFill>
                <a:effectLst/>
                <a:latin typeface="Arial Narrow" panose="020B0606020202030204" pitchFamily="34" charset="0"/>
                <a:ea typeface="+mn-ea"/>
                <a:cs typeface="+mn-cs"/>
              </a:rPr>
              <a:t>xx </a:t>
            </a:r>
            <a:r>
              <a:rPr lang="fr-FR" sz="1200" kern="1200" dirty="0" smtClean="0">
                <a:solidFill>
                  <a:schemeClr val="tx1"/>
                </a:solidFill>
                <a:effectLst/>
                <a:latin typeface="Arial Narrow" panose="020B0606020202030204" pitchFamily="34" charset="0"/>
                <a:ea typeface="+mn-ea"/>
                <a:cs typeface="+mn-cs"/>
              </a:rPr>
              <a:t>clubs et </a:t>
            </a:r>
            <a:r>
              <a:rPr lang="fr-FR" sz="1200" b="1" kern="1200" dirty="0" err="1" smtClean="0">
                <a:solidFill>
                  <a:schemeClr val="tx1"/>
                </a:solidFill>
                <a:effectLst/>
                <a:latin typeface="Arial Narrow" panose="020B0606020202030204" pitchFamily="34" charset="0"/>
                <a:ea typeface="+mn-ea"/>
                <a:cs typeface="+mn-cs"/>
              </a:rPr>
              <a:t>xxxx</a:t>
            </a:r>
            <a:r>
              <a:rPr lang="fr-FR" sz="1200" b="1" kern="1200" dirty="0" smtClean="0">
                <a:solidFill>
                  <a:schemeClr val="tx1"/>
                </a:solidFill>
                <a:effectLst/>
                <a:latin typeface="Arial Narrow" panose="020B0606020202030204" pitchFamily="34" charset="0"/>
                <a:ea typeface="+mn-ea"/>
                <a:cs typeface="+mn-cs"/>
              </a:rPr>
              <a:t> </a:t>
            </a:r>
            <a:r>
              <a:rPr lang="fr-FR" sz="1200" kern="1200" dirty="0" smtClean="0">
                <a:solidFill>
                  <a:schemeClr val="tx1"/>
                </a:solidFill>
                <a:effectLst/>
                <a:latin typeface="Arial Narrow" panose="020B0606020202030204" pitchFamily="34" charset="0"/>
                <a:ea typeface="+mn-ea"/>
                <a:cs typeface="+mn-cs"/>
              </a:rPr>
              <a:t>membres</a:t>
            </a:r>
            <a:r>
              <a:rPr lang="fr-FR" kern="1200" dirty="0" smtClean="0">
                <a:solidFill>
                  <a:schemeClr val="tx1"/>
                </a:solidFill>
                <a:effectLst/>
                <a:latin typeface="Arial Narrow" panose="020B0606020202030204" pitchFamily="34" charset="0"/>
              </a:rPr>
              <a:t>.</a:t>
            </a:r>
          </a:p>
          <a:p>
            <a:r>
              <a:rPr lang="fr-FR" b="1" kern="1200" dirty="0" smtClean="0">
                <a:solidFill>
                  <a:schemeClr val="tx1"/>
                </a:solidFill>
                <a:effectLst/>
                <a:latin typeface="Arial Narrow" panose="020B0606020202030204" pitchFamily="34" charset="0"/>
              </a:rPr>
              <a:t/>
            </a:r>
            <a:br>
              <a:rPr lang="fr-FR" b="1" kern="1200" dirty="0" smtClean="0">
                <a:solidFill>
                  <a:schemeClr val="tx1"/>
                </a:solidFill>
                <a:effectLst/>
                <a:latin typeface="Arial Narrow" panose="020B0606020202030204" pitchFamily="34" charset="0"/>
              </a:rPr>
            </a:br>
            <a:r>
              <a:rPr lang="fr-FR" sz="1200" b="1" kern="1200" dirty="0" smtClean="0">
                <a:solidFill>
                  <a:schemeClr val="tx1"/>
                </a:solidFill>
                <a:effectLst/>
                <a:latin typeface="Arial Narrow" panose="020B0606020202030204" pitchFamily="34" charset="0"/>
                <a:ea typeface="+mn-ea"/>
                <a:cs typeface="+mn-cs"/>
              </a:rPr>
              <a:t>FIDÉLISATION</a:t>
            </a:r>
            <a:r>
              <a:rPr lang="fr-FR" kern="1200" dirty="0" smtClean="0">
                <a:solidFill>
                  <a:schemeClr val="tx1"/>
                </a:solidFill>
                <a:effectLst/>
                <a:latin typeface="Arial Narrow" panose="020B0606020202030204" pitchFamily="34" charset="0"/>
              </a:rPr>
              <a:t/>
            </a:r>
            <a:br>
              <a:rPr lang="fr-FR" kern="1200" dirty="0" smtClean="0">
                <a:solidFill>
                  <a:schemeClr val="tx1"/>
                </a:solidFill>
                <a:effectLst/>
                <a:latin typeface="Arial Narrow" panose="020B0606020202030204" pitchFamily="34" charset="0"/>
              </a:rPr>
            </a:br>
            <a:r>
              <a:rPr lang="fr-FR" sz="1200" kern="1200" dirty="0" smtClean="0">
                <a:solidFill>
                  <a:schemeClr val="tx1"/>
                </a:solidFill>
                <a:effectLst/>
                <a:latin typeface="Arial Narrow" panose="020B0606020202030204" pitchFamily="34" charset="0"/>
                <a:ea typeface="+mn-ea"/>
                <a:cs typeface="+mn-cs"/>
              </a:rPr>
              <a:t>Le profil du district entre juillet 2015 et juin 2018 (3 ans) est le suivant :  </a:t>
            </a:r>
            <a:br>
              <a:rPr lang="fr-FR" sz="1200" kern="1200" dirty="0" smtClean="0">
                <a:solidFill>
                  <a:schemeClr val="tx1"/>
                </a:solidFill>
                <a:effectLst/>
                <a:latin typeface="Arial Narrow" panose="020B0606020202030204" pitchFamily="34" charset="0"/>
                <a:ea typeface="+mn-ea"/>
                <a:cs typeface="+mn-cs"/>
              </a:rPr>
            </a:br>
            <a:r>
              <a:rPr lang="fr-FR" sz="1200" b="1" kern="1200" dirty="0" smtClean="0">
                <a:solidFill>
                  <a:schemeClr val="tx1"/>
                </a:solidFill>
                <a:effectLst/>
                <a:latin typeface="Arial Narrow" panose="020B0606020202030204" pitchFamily="34" charset="0"/>
                <a:ea typeface="+mn-ea"/>
                <a:cs typeface="+mn-cs"/>
              </a:rPr>
              <a:t>Le taux de fidélisation des nouveaux membres est de xx % ; celui des membres existants est de xx %.  </a:t>
            </a:r>
            <a:endParaRPr lang="fr-FR" sz="1200" kern="1200" dirty="0" smtClean="0">
              <a:solidFill>
                <a:schemeClr val="tx1"/>
              </a:solidFill>
              <a:effectLst/>
              <a:latin typeface="Arial Narrow" panose="020B0606020202030204" pitchFamily="34" charset="0"/>
              <a:ea typeface="+mn-ea"/>
              <a:cs typeface="+mn-cs"/>
            </a:endParaRPr>
          </a:p>
          <a:p>
            <a:r>
              <a:rPr lang="fr-FR" sz="1200" kern="1200" dirty="0" smtClean="0">
                <a:solidFill>
                  <a:schemeClr val="tx1"/>
                </a:solidFill>
                <a:effectLst/>
                <a:latin typeface="Arial Narrow" panose="020B0606020202030204" pitchFamily="34" charset="0"/>
                <a:ea typeface="+mn-ea"/>
                <a:cs typeface="+mn-cs"/>
              </a:rPr>
              <a:t/>
            </a:r>
            <a:br>
              <a:rPr lang="fr-FR" sz="1200" kern="1200" dirty="0" smtClean="0">
                <a:solidFill>
                  <a:schemeClr val="tx1"/>
                </a:solidFill>
                <a:effectLst/>
                <a:latin typeface="Arial Narrow" panose="020B0606020202030204" pitchFamily="34" charset="0"/>
                <a:ea typeface="+mn-ea"/>
                <a:cs typeface="+mn-cs"/>
              </a:rPr>
            </a:br>
            <a:r>
              <a:rPr lang="fr-FR" sz="1200" kern="1200" dirty="0" smtClean="0">
                <a:solidFill>
                  <a:schemeClr val="tx1"/>
                </a:solidFill>
                <a:effectLst/>
                <a:latin typeface="Arial Narrow" panose="020B0606020202030204" pitchFamily="34" charset="0"/>
                <a:ea typeface="+mn-ea"/>
                <a:cs typeface="+mn-cs"/>
              </a:rPr>
              <a:t>Ce taux est calculé pour un cycle de trois ans. Par conséquent, un nouveau membre est un individu ayant rejoint le Rotary au cours de ces trois dernières années :</a:t>
            </a:r>
          </a:p>
          <a:p>
            <a:endParaRPr lang="fr-FR" sz="1200" kern="1200" dirty="0" smtClean="0">
              <a:solidFill>
                <a:schemeClr val="tx1"/>
              </a:solidFill>
              <a:effectLst/>
              <a:latin typeface="Arial Narrow" panose="020B0606020202030204" pitchFamily="34" charset="0"/>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Arial Narrow" panose="020B0606020202030204" pitchFamily="34" charset="0"/>
                <a:ea typeface="+mn-ea"/>
                <a:cs typeface="+mn-cs"/>
              </a:rPr>
              <a:t>xx pour cent des membres ayant rejoint le Rotary avant le 1</a:t>
            </a:r>
            <a:r>
              <a:rPr lang="fr-FR" sz="1200" kern="1200" baseline="30000" dirty="0" smtClean="0">
                <a:solidFill>
                  <a:schemeClr val="tx1"/>
                </a:solidFill>
                <a:effectLst/>
                <a:latin typeface="Arial Narrow" panose="020B0606020202030204" pitchFamily="34" charset="0"/>
                <a:ea typeface="+mn-ea"/>
                <a:cs typeface="+mn-cs"/>
              </a:rPr>
              <a:t>er</a:t>
            </a:r>
            <a:r>
              <a:rPr lang="fr-FR" sz="1200" kern="1200" dirty="0" smtClean="0">
                <a:solidFill>
                  <a:schemeClr val="tx1"/>
                </a:solidFill>
                <a:effectLst/>
                <a:latin typeface="Arial Narrow" panose="020B0606020202030204" pitchFamily="34" charset="0"/>
                <a:ea typeface="+mn-ea"/>
                <a:cs typeface="+mn-cs"/>
              </a:rPr>
              <a:t> juillet 2015 sont toujours membres</a:t>
            </a:r>
          </a:p>
          <a:p>
            <a:pPr marL="171450" lvl="0" indent="-171450">
              <a:buFont typeface="Arial" panose="020B0604020202020204" pitchFamily="34" charset="0"/>
              <a:buChar char="•"/>
            </a:pPr>
            <a:r>
              <a:rPr lang="fr-FR" sz="1200" kern="1200" dirty="0" smtClean="0">
                <a:solidFill>
                  <a:schemeClr val="tx1"/>
                </a:solidFill>
                <a:effectLst/>
                <a:latin typeface="Arial Narrow" panose="020B0606020202030204" pitchFamily="34" charset="0"/>
                <a:ea typeface="+mn-ea"/>
                <a:cs typeface="+mn-cs"/>
              </a:rPr>
              <a:t>xx pour cent des membres ayant rejoint le Rotary après le 1</a:t>
            </a:r>
            <a:r>
              <a:rPr lang="fr-FR" sz="1200" kern="1200" baseline="30000" dirty="0" smtClean="0">
                <a:solidFill>
                  <a:schemeClr val="tx1"/>
                </a:solidFill>
                <a:effectLst/>
                <a:latin typeface="Arial Narrow" panose="020B0606020202030204" pitchFamily="34" charset="0"/>
                <a:ea typeface="+mn-ea"/>
                <a:cs typeface="+mn-cs"/>
              </a:rPr>
              <a:t>er</a:t>
            </a:r>
            <a:r>
              <a:rPr lang="fr-FR" sz="1200" kern="1200" dirty="0" smtClean="0">
                <a:solidFill>
                  <a:schemeClr val="tx1"/>
                </a:solidFill>
                <a:effectLst/>
                <a:latin typeface="Arial Narrow" panose="020B0606020202030204" pitchFamily="34" charset="0"/>
                <a:ea typeface="+mn-ea"/>
                <a:cs typeface="+mn-cs"/>
              </a:rPr>
              <a:t> juillet 2015 sont toujours membres</a:t>
            </a:r>
          </a:p>
          <a:p>
            <a:pPr marL="628650" lvl="1" indent="-171450">
              <a:buFont typeface="Arial" panose="020B0604020202020204" pitchFamily="34" charset="0"/>
              <a:buChar char="•"/>
            </a:pPr>
            <a:endParaRPr lang="fr-FR" kern="1200" dirty="0" smtClean="0">
              <a:solidFill>
                <a:schemeClr val="tx1"/>
              </a:solidFill>
              <a:effectLst/>
              <a:latin typeface="Arial Narrow" panose="020B0606020202030204" pitchFamily="34" charset="0"/>
            </a:endParaRPr>
          </a:p>
          <a:p>
            <a:r>
              <a:rPr lang="fr-FR" b="1" kern="1200" dirty="0" smtClean="0">
                <a:solidFill>
                  <a:schemeClr val="tx1"/>
                </a:solidFill>
                <a:effectLst/>
                <a:latin typeface="Arial Narrow" panose="020B0606020202030204" pitchFamily="34" charset="0"/>
              </a:rPr>
              <a:t>[Ajoutez vos observations :]</a:t>
            </a:r>
            <a:endParaRPr lang="fr-FR" kern="1200" dirty="0" smtClean="0">
              <a:solidFill>
                <a:schemeClr val="tx1"/>
              </a:solidFill>
              <a:effectLst/>
              <a:latin typeface="Arial Narrow" panose="020B0606020202030204" pitchFamily="34" charset="0"/>
            </a:endParaRPr>
          </a:p>
          <a:p>
            <a:r>
              <a:rPr lang="fr-FR" kern="1200" dirty="0" smtClean="0">
                <a:solidFill>
                  <a:schemeClr val="tx1"/>
                </a:solidFill>
                <a:effectLst/>
                <a:latin typeface="Arial Narrow" panose="020B0606020202030204" pitchFamily="34" charset="0"/>
              </a:rPr>
              <a:t> </a:t>
            </a:r>
          </a:p>
          <a:p>
            <a:r>
              <a:rPr lang="fr-FR" sz="1200" b="1" kern="1200" dirty="0" smtClean="0">
                <a:solidFill>
                  <a:schemeClr val="tx1"/>
                </a:solidFill>
                <a:effectLst/>
                <a:latin typeface="Arial Narrow" panose="020B0606020202030204" pitchFamily="34" charset="0"/>
                <a:ea typeface="+mn-ea"/>
                <a:cs typeface="+mn-cs"/>
              </a:rPr>
              <a:t>ÂGE ET SEXE </a:t>
            </a:r>
            <a:r>
              <a:rPr lang="fr-FR" kern="1200" dirty="0" smtClean="0">
                <a:solidFill>
                  <a:schemeClr val="tx1"/>
                </a:solidFill>
                <a:effectLst/>
                <a:latin typeface="Arial Narrow" panose="020B0606020202030204" pitchFamily="34" charset="0"/>
              </a:rPr>
              <a:t/>
            </a:r>
            <a:br>
              <a:rPr lang="fr-FR" kern="1200" dirty="0" smtClean="0">
                <a:solidFill>
                  <a:schemeClr val="tx1"/>
                </a:solidFill>
                <a:effectLst/>
                <a:latin typeface="Arial Narrow" panose="020B0606020202030204" pitchFamily="34" charset="0"/>
              </a:rPr>
            </a:br>
            <a:r>
              <a:rPr lang="fr-FR" sz="1200" b="1" kern="1200" dirty="0" smtClean="0">
                <a:solidFill>
                  <a:schemeClr val="tx1"/>
                </a:solidFill>
                <a:effectLst/>
                <a:latin typeface="Arial Narrow" panose="020B0606020202030204" pitchFamily="34" charset="0"/>
                <a:ea typeface="+mn-ea"/>
                <a:cs typeface="+mn-cs"/>
              </a:rPr>
              <a:t>La moyenne d’âge dans le district est de xx ans et nous avons xx pour cent d’hommes et xx pour cent de femmes, </a:t>
            </a:r>
            <a:r>
              <a:rPr lang="fr-FR" sz="1200" b="0" kern="1200" dirty="0" smtClean="0">
                <a:solidFill>
                  <a:schemeClr val="tx1"/>
                </a:solidFill>
                <a:effectLst/>
                <a:latin typeface="Arial Narrow" panose="020B0606020202030204" pitchFamily="34" charset="0"/>
                <a:ea typeface="+mn-ea"/>
                <a:cs typeface="+mn-cs"/>
              </a:rPr>
              <a:t>ce qui représente un changement </a:t>
            </a:r>
            <a:r>
              <a:rPr lang="fr-FR" sz="1200" b="1" kern="1200" dirty="0" smtClean="0">
                <a:solidFill>
                  <a:schemeClr val="tx1"/>
                </a:solidFill>
                <a:effectLst/>
                <a:latin typeface="Arial Narrow" panose="020B0606020202030204" pitchFamily="34" charset="0"/>
                <a:ea typeface="+mn-ea"/>
                <a:cs typeface="+mn-cs"/>
              </a:rPr>
              <a:t>[significatif/insignifiant/léger] sur les trois dernières années. Et xx pour cent des membres ont 50 ans ou plus</a:t>
            </a:r>
            <a:r>
              <a:rPr lang="fr-FR" b="1" kern="1200" dirty="0" smtClean="0">
                <a:solidFill>
                  <a:schemeClr val="tx1"/>
                </a:solidFill>
                <a:effectLst/>
                <a:latin typeface="Arial Narrow" panose="020B0606020202030204" pitchFamily="34" charset="0"/>
              </a:rPr>
              <a:t>.</a:t>
            </a:r>
          </a:p>
          <a:p>
            <a:endParaRPr lang="fr-FR" kern="1200" dirty="0" smtClean="0">
              <a:solidFill>
                <a:schemeClr val="tx1"/>
              </a:solidFill>
              <a:effectLst/>
              <a:latin typeface="Arial Narrow" panose="020B0606020202030204" pitchFamily="34" charset="0"/>
            </a:endParaRPr>
          </a:p>
          <a:p>
            <a:r>
              <a:rPr lang="fr-FR" b="1" kern="1200" dirty="0" smtClean="0">
                <a:solidFill>
                  <a:schemeClr val="tx1"/>
                </a:solidFill>
                <a:effectLst/>
                <a:latin typeface="Arial Narrow" panose="020B0606020202030204" pitchFamily="34" charset="0"/>
              </a:rPr>
              <a:t>[Ajoutez vos observations :]</a:t>
            </a:r>
            <a:endParaRPr lang="fr-FR" kern="1200" dirty="0" smtClean="0">
              <a:solidFill>
                <a:schemeClr val="tx1"/>
              </a:solidFill>
              <a:effectLst/>
              <a:latin typeface="Arial Narrow" panose="020B0606020202030204" pitchFamily="34" charset="0"/>
            </a:endParaRPr>
          </a:p>
          <a:p>
            <a:r>
              <a:rPr lang="fr-FR" kern="1200" dirty="0" smtClean="0">
                <a:solidFill>
                  <a:schemeClr val="tx1"/>
                </a:solidFill>
                <a:effectLst/>
                <a:latin typeface="Arial Narrow" panose="020B0606020202030204" pitchFamily="34" charset="0"/>
              </a:rPr>
              <a:t> </a:t>
            </a:r>
            <a:endParaRPr lang="fr-FR" kern="1200" dirty="0">
              <a:solidFill>
                <a:schemeClr val="tx1"/>
              </a:solidFill>
              <a:effectLst/>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4</a:t>
            </a:fld>
            <a:endParaRPr lang="en-US" dirty="0"/>
          </a:p>
        </p:txBody>
      </p:sp>
    </p:spTree>
    <p:extLst>
      <p:ext uri="{BB962C8B-B14F-4D97-AF65-F5344CB8AC3E}">
        <p14:creationId xmlns:p14="http://schemas.microsoft.com/office/powerpoint/2010/main" val="37911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FR" sz="1200" kern="1200" noProof="0" dirty="0" smtClean="0">
                <a:solidFill>
                  <a:schemeClr val="tx1"/>
                </a:solidFill>
                <a:effectLst/>
                <a:latin typeface="Arial Narrow" panose="020B0606020202030204" pitchFamily="34" charset="0"/>
                <a:ea typeface="+mn-ea"/>
                <a:cs typeface="+mn-cs"/>
              </a:rPr>
              <a:t>Il est clair que le Rotary a beaucoup à offrir aux près de 80 000 personnes qui, chaque année, décident de rejoindre un club : la possibilité d’avoir un impact positif dans le monde, de passer à l’action localement, de nouer des amitiés et de perfectionner ses compétences</a:t>
            </a:r>
            <a:r>
              <a:rPr lang="en-US" sz="1200" kern="1200" dirty="0" smtClean="0">
                <a:solidFill>
                  <a:schemeClr val="tx1"/>
                </a:solidFill>
                <a:effectLst/>
              </a:rPr>
              <a:t>.</a:t>
            </a:r>
          </a:p>
          <a:p>
            <a:r>
              <a:rPr lang="en-US" sz="1200" kern="1200" dirty="0" smtClean="0">
                <a:solidFill>
                  <a:schemeClr val="tx1"/>
                </a:solidFill>
                <a:effectLst/>
              </a:rPr>
              <a:t> </a:t>
            </a:r>
          </a:p>
          <a:p>
            <a:r>
              <a:rPr lang="fr-FR" sz="1200" kern="1200" noProof="0" dirty="0" smtClean="0">
                <a:solidFill>
                  <a:schemeClr val="tx1"/>
                </a:solidFill>
                <a:effectLst/>
                <a:latin typeface="Arial Narrow" panose="020B0606020202030204" pitchFamily="34" charset="0"/>
                <a:ea typeface="+mn-ea"/>
                <a:cs typeface="+mn-cs"/>
              </a:rPr>
              <a:t>Cela dit, un nombre quasiment égal de membres nous quittent tous les ans. De surcroît, 52 pour cent des nouveaux membres nous quittent dans la première année</a:t>
            </a:r>
            <a:r>
              <a:rPr lang="en-US" sz="1200" kern="1200" dirty="0" smtClean="0">
                <a:solidFill>
                  <a:schemeClr val="tx1"/>
                </a:solidFill>
                <a:effectLst/>
              </a:rPr>
              <a:t>. </a:t>
            </a:r>
          </a:p>
          <a:p>
            <a:r>
              <a:rPr lang="en-US" sz="1200" kern="1200" dirty="0" smtClean="0">
                <a:solidFill>
                  <a:schemeClr val="tx1"/>
                </a:solidFill>
                <a:effectLst/>
              </a:rPr>
              <a:t> </a:t>
            </a:r>
          </a:p>
          <a:p>
            <a:r>
              <a:rPr lang="fr-FR" sz="1200" kern="1200" noProof="0" dirty="0" smtClean="0">
                <a:solidFill>
                  <a:schemeClr val="tx1"/>
                </a:solidFill>
                <a:effectLst/>
                <a:latin typeface="Arial Narrow" panose="020B0606020202030204" pitchFamily="34" charset="0"/>
                <a:ea typeface="+mn-ea"/>
                <a:cs typeface="+mn-cs"/>
              </a:rPr>
              <a:t>Les statistiques montrent que les départs ont plus de chances de survenir avant la troisième et après la dixième année. Mais le mécontentement peut s’installer à tout moment</a:t>
            </a:r>
            <a:r>
              <a:rPr lang="en-US" sz="1200" kern="1200" dirty="0" smtClean="0">
                <a:solidFill>
                  <a:schemeClr val="tx1"/>
                </a:solidFill>
                <a:effectLst/>
              </a:rPr>
              <a:t>. </a:t>
            </a:r>
            <a:r>
              <a:rPr lang="fr-FR" sz="1200" kern="1200" noProof="0" dirty="0" smtClean="0">
                <a:solidFill>
                  <a:schemeClr val="tx1"/>
                </a:solidFill>
                <a:effectLst/>
              </a:rPr>
              <a:t>Le Rotary propose d’innombrables moyens</a:t>
            </a:r>
            <a:r>
              <a:rPr lang="fr-FR" sz="1200" kern="1200" baseline="0" noProof="0" dirty="0" smtClean="0">
                <a:solidFill>
                  <a:schemeClr val="tx1"/>
                </a:solidFill>
                <a:effectLst/>
              </a:rPr>
              <a:t> de s’impliquer à tous les niveaux, que ce soit en siégeant à une commission, en rejoignant une Amicale d’ac</a:t>
            </a:r>
            <a:r>
              <a:rPr lang="fr-FR" sz="1200" kern="1200" noProof="0" dirty="0" smtClean="0">
                <a:solidFill>
                  <a:schemeClr val="tx1"/>
                </a:solidFill>
                <a:effectLst/>
              </a:rPr>
              <a:t>tion ou une Amicale</a:t>
            </a:r>
            <a:r>
              <a:rPr lang="fr-FR" sz="1200" kern="1200" baseline="0" noProof="0" dirty="0" smtClean="0">
                <a:solidFill>
                  <a:schemeClr val="tx1"/>
                </a:solidFill>
                <a:effectLst/>
              </a:rPr>
              <a:t> professionnelle ou de loisirs, en faisant du mentorat ou en participant à une action. Pour ce faire, nous devons permettre à nos membres d’assouvir leurs passions en leur indiquant les opportunités qui se présentent à eux au sein du</a:t>
            </a:r>
            <a:r>
              <a:rPr lang="fr-FR" sz="1200" kern="1200" noProof="0" dirty="0" smtClean="0">
                <a:solidFill>
                  <a:schemeClr val="tx1"/>
                </a:solidFill>
                <a:effectLst/>
              </a:rPr>
              <a:t> Rotary. Notre meilleure stratégie est</a:t>
            </a:r>
            <a:r>
              <a:rPr lang="fr-FR" sz="1200" kern="1200" baseline="0" noProof="0" dirty="0" smtClean="0">
                <a:solidFill>
                  <a:schemeClr val="tx1"/>
                </a:solidFill>
                <a:effectLst/>
              </a:rPr>
              <a:t> d’impliquer activement nos membres.</a:t>
            </a:r>
            <a:endParaRPr lang="fr-FR" sz="1200" kern="1200" noProof="0" dirty="0" smtClean="0">
              <a:solidFill>
                <a:schemeClr val="tx1"/>
              </a:solidFill>
              <a:effectLst/>
            </a:endParaRPr>
          </a:p>
          <a:p>
            <a:r>
              <a:rPr lang="en-US" sz="1200" kern="1200" dirty="0" smtClean="0">
                <a:solidFill>
                  <a:schemeClr val="tx1"/>
                </a:solidFill>
                <a:effectLst/>
              </a:rPr>
              <a:t> </a:t>
            </a:r>
          </a:p>
          <a:p>
            <a:r>
              <a:rPr lang="en-US" sz="1200" kern="1200" dirty="0" smtClean="0">
                <a:solidFill>
                  <a:schemeClr val="tx1"/>
                </a:solidFill>
                <a:effectLst/>
              </a:rPr>
              <a:t> </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5</a:t>
            </a:fld>
            <a:endParaRPr lang="en-US" dirty="0"/>
          </a:p>
        </p:txBody>
      </p:sp>
    </p:spTree>
    <p:extLst>
      <p:ext uri="{BB962C8B-B14F-4D97-AF65-F5344CB8AC3E}">
        <p14:creationId xmlns:p14="http://schemas.microsoft.com/office/powerpoint/2010/main" val="1941912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Arial Narrow" panose="020B0606020202030204" pitchFamily="34" charset="0"/>
                <a:ea typeface="+mn-ea"/>
                <a:cs typeface="+mn-cs"/>
              </a:rPr>
              <a:t>Voilà ce que nous savons sur les membres qui quittent le Rotary</a:t>
            </a:r>
            <a:r>
              <a:rPr lang="en-US" sz="1200" kern="1200" dirty="0" smtClean="0">
                <a:solidFill>
                  <a:schemeClr val="tx1"/>
                </a:solidFill>
                <a:effectLst/>
              </a:rPr>
              <a:t>.</a:t>
            </a:r>
          </a:p>
          <a:p>
            <a:r>
              <a:rPr lang="en-US" sz="1200" kern="1200" dirty="0" smtClean="0">
                <a:solidFill>
                  <a:schemeClr val="tx1"/>
                </a:solidFill>
                <a:effectLst/>
              </a:rPr>
              <a:t> </a:t>
            </a:r>
          </a:p>
          <a:p>
            <a:r>
              <a:rPr lang="fr-FR" sz="1200" kern="1200" dirty="0" smtClean="0">
                <a:solidFill>
                  <a:schemeClr val="tx1"/>
                </a:solidFill>
                <a:effectLst/>
                <a:latin typeface="Arial Narrow" panose="020B0606020202030204" pitchFamily="34" charset="0"/>
                <a:ea typeface="+mn-ea"/>
                <a:cs typeface="+mn-cs"/>
              </a:rPr>
              <a:t>Trois raisons reviennent constamment : le coût ou le temps requis, l’atmosphère qui règne dans le club ou des attentes non satisfaites. Ces attentes portent sur des domaines divers : bénévolat ou implication dans la collectivité, amitiés, networking, actions ou activités</a:t>
            </a:r>
            <a:r>
              <a:rPr lang="en-US" sz="1200" kern="1200" dirty="0" smtClean="0">
                <a:solidFill>
                  <a:schemeClr val="tx1"/>
                </a:solidFill>
                <a:effectLst/>
              </a:rPr>
              <a:t>.</a:t>
            </a:r>
          </a:p>
          <a:p>
            <a:r>
              <a:rPr lang="en-US" sz="1200" kern="1200" dirty="0" smtClean="0">
                <a:solidFill>
                  <a:schemeClr val="tx1"/>
                </a:solidFill>
                <a:effectLst/>
              </a:rPr>
              <a:t> </a:t>
            </a:r>
          </a:p>
          <a:p>
            <a:r>
              <a:rPr lang="fr-FR" sz="1200" kern="1200" dirty="0" smtClean="0">
                <a:solidFill>
                  <a:schemeClr val="tx1"/>
                </a:solidFill>
                <a:effectLst/>
                <a:latin typeface="Arial Narrow" panose="020B0606020202030204" pitchFamily="34" charset="0"/>
                <a:ea typeface="+mn-ea"/>
                <a:cs typeface="+mn-cs"/>
              </a:rPr>
              <a:t>Les anciens membres sont 43 % à affirmer qu’ils ne recommanderaient pas leur ancien club et 35 % à dire qu’ils ne recommanderaient pas le Rotary en général</a:t>
            </a:r>
            <a:r>
              <a:rPr lang="en-US" sz="1200" kern="1200" dirty="0" smtClean="0">
                <a:solidFill>
                  <a:schemeClr val="tx1"/>
                </a:solidFill>
                <a:effectLst/>
              </a:rPr>
              <a:t>.</a:t>
            </a:r>
          </a:p>
          <a:p>
            <a:r>
              <a:rPr lang="en-US" sz="1200" kern="1200" dirty="0" smtClean="0">
                <a:solidFill>
                  <a:schemeClr val="tx1"/>
                </a:solidFill>
                <a:effectLst/>
              </a:rPr>
              <a:t> </a:t>
            </a:r>
          </a:p>
          <a:p>
            <a:r>
              <a:rPr lang="fr-FR" sz="1200" kern="1200" dirty="0" smtClean="0">
                <a:solidFill>
                  <a:schemeClr val="tx1"/>
                </a:solidFill>
                <a:effectLst/>
                <a:latin typeface="Arial Narrow" panose="020B0606020202030204" pitchFamily="34" charset="0"/>
                <a:ea typeface="+mn-ea"/>
                <a:cs typeface="+mn-cs"/>
              </a:rPr>
              <a:t>Les trois choses qui comptent le plus pour les Rotariens sont l’action locale, le networking et l’amitié. De nombreux membres potentiels sont également intéressés par l’action internationale. S’ils n’obtiennent pas au Rotary ce qu’ils sont venus y chercher, ils partent</a:t>
            </a:r>
            <a:r>
              <a:rPr lang="en-US" sz="1200" kern="1200" dirty="0" smtClean="0">
                <a:solidFill>
                  <a:schemeClr val="tx1"/>
                </a:solidFill>
                <a:effectLst/>
              </a:rPr>
              <a:t>.</a:t>
            </a:r>
          </a:p>
          <a:p>
            <a:r>
              <a:rPr lang="en-US" sz="1200" kern="1200" dirty="0" smtClean="0">
                <a:solidFill>
                  <a:schemeClr val="tx1"/>
                </a:solidFill>
                <a:effectLst/>
              </a:rPr>
              <a:t> </a:t>
            </a:r>
          </a:p>
          <a:p>
            <a:r>
              <a:rPr lang="fr-FR" sz="1200" kern="1200" noProof="0" dirty="0" smtClean="0">
                <a:solidFill>
                  <a:schemeClr val="tx1"/>
                </a:solidFill>
                <a:effectLst/>
              </a:rPr>
              <a:t>Pour cette raison, de nombreux clubs</a:t>
            </a:r>
            <a:r>
              <a:rPr lang="fr-FR" sz="1200" kern="1200" baseline="0" noProof="0" dirty="0" smtClean="0">
                <a:solidFill>
                  <a:schemeClr val="tx1"/>
                </a:solidFill>
                <a:effectLst/>
              </a:rPr>
              <a:t> ont décidé de mettre l’accent sur la participation et non l’assiduité</a:t>
            </a:r>
            <a:r>
              <a:rPr lang="fr-FR" sz="1200" kern="1200" noProof="0" dirty="0" smtClean="0">
                <a:solidFill>
                  <a:schemeClr val="tx1"/>
                </a:solidFill>
                <a:effectLst/>
              </a:rPr>
              <a:t>. Pour mieux aider les clubs, les services</a:t>
            </a:r>
            <a:r>
              <a:rPr lang="fr-FR" sz="1200" kern="1200" baseline="0" noProof="0" dirty="0" smtClean="0">
                <a:solidFill>
                  <a:schemeClr val="tx1"/>
                </a:solidFill>
                <a:effectLst/>
              </a:rPr>
              <a:t> Effectif du Rotary ont sondé les dirigeants de club afin de savoir quels étaient leurs principaux problèmes</a:t>
            </a:r>
            <a:r>
              <a:rPr lang="fr-FR" sz="1200" kern="1200" noProof="0" dirty="0" smtClean="0">
                <a:solidFill>
                  <a:schemeClr val="tx1"/>
                </a:solidFill>
                <a:effectLst/>
              </a:rPr>
              <a:t>. </a:t>
            </a:r>
          </a:p>
          <a:p>
            <a:r>
              <a:rPr lang="en-US" sz="1200" kern="1200" dirty="0" smtClean="0">
                <a:solidFill>
                  <a:schemeClr val="tx1"/>
                </a:solidFill>
                <a:effectLst/>
              </a:rPr>
              <a:t> </a:t>
            </a:r>
          </a:p>
          <a:p>
            <a:r>
              <a:rPr lang="en-US" sz="1200" b="1" i="1" kern="1200" dirty="0" smtClean="0">
                <a:solidFill>
                  <a:schemeClr val="tx1"/>
                </a:solidFill>
                <a:effectLst/>
              </a:rPr>
              <a:t> </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t>6</a:t>
            </a:fld>
            <a:endParaRPr lang="en-US" dirty="0"/>
          </a:p>
        </p:txBody>
      </p:sp>
    </p:spTree>
    <p:extLst>
      <p:ext uri="{BB962C8B-B14F-4D97-AF65-F5344CB8AC3E}">
        <p14:creationId xmlns:p14="http://schemas.microsoft.com/office/powerpoint/2010/main" val="465280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effectLst/>
              </a:rPr>
              <a:t>40 pour cent des sondés affirment</a:t>
            </a:r>
            <a:r>
              <a:rPr lang="fr-FR" sz="1200" kern="1200" baseline="0" noProof="0" dirty="0" smtClean="0">
                <a:solidFill>
                  <a:schemeClr val="tx1"/>
                </a:solidFill>
                <a:effectLst/>
              </a:rPr>
              <a:t> qu’attirer de nouveaux est leur plus grosse difficulté</a:t>
            </a:r>
            <a:r>
              <a:rPr lang="fr-FR" sz="1200" kern="1200" noProof="0" dirty="0" smtClean="0">
                <a:solidFill>
                  <a:schemeClr val="tx1"/>
                </a:solidFill>
                <a:effectLst/>
              </a:rPr>
              <a:t>. Ils</a:t>
            </a:r>
            <a:r>
              <a:rPr lang="fr-FR" sz="1200" kern="1200" baseline="0" noProof="0" dirty="0" smtClean="0">
                <a:solidFill>
                  <a:schemeClr val="tx1"/>
                </a:solidFill>
                <a:effectLst/>
              </a:rPr>
              <a:t> sont également nombreux à dire que répondre aux besoins variés des membres, les encourager à s’impliquer ou à occuper un poste de dirigeant n’étaient pas une mince affaire</a:t>
            </a:r>
            <a:r>
              <a:rPr lang="fr-FR" sz="1200" kern="1200" noProof="0" dirty="0" smtClean="0">
                <a:solidFill>
                  <a:schemeClr val="tx1"/>
                </a:solidFill>
                <a:effectLst/>
              </a:rPr>
              <a:t>.</a:t>
            </a:r>
          </a:p>
          <a:p>
            <a:r>
              <a:rPr lang="fr-FR" sz="1200" kern="1200" noProof="0" dirty="0" smtClean="0">
                <a:solidFill>
                  <a:schemeClr val="tx1"/>
                </a:solidFill>
                <a:effectLst/>
              </a:rPr>
              <a:t> </a:t>
            </a:r>
          </a:p>
          <a:p>
            <a:r>
              <a:rPr lang="fr-FR" sz="1200" kern="1200" noProof="0" dirty="0" smtClean="0">
                <a:solidFill>
                  <a:schemeClr val="tx1"/>
                </a:solidFill>
                <a:effectLst/>
              </a:rPr>
              <a:t>Il n’existe pas de formule magique, mais le Rotary International propose des outils et des stratégies pour aider</a:t>
            </a:r>
            <a:r>
              <a:rPr lang="fr-FR" sz="1200" kern="1200" baseline="0" noProof="0" dirty="0" smtClean="0">
                <a:solidFill>
                  <a:schemeClr val="tx1"/>
                </a:solidFill>
                <a:effectLst/>
              </a:rPr>
              <a:t> les </a:t>
            </a:r>
            <a:r>
              <a:rPr lang="fr-FR" sz="1200" kern="1200" noProof="0" dirty="0" smtClean="0">
                <a:solidFill>
                  <a:schemeClr val="tx1"/>
                </a:solidFill>
                <a:effectLst/>
              </a:rPr>
              <a:t>clubs à</a:t>
            </a:r>
            <a:r>
              <a:rPr lang="fr-FR" sz="1200" kern="1200" baseline="0" noProof="0" dirty="0" smtClean="0">
                <a:solidFill>
                  <a:schemeClr val="tx1"/>
                </a:solidFill>
                <a:effectLst/>
              </a:rPr>
              <a:t> rester en phase avec la société</a:t>
            </a:r>
            <a:r>
              <a:rPr lang="fr-FR" sz="1200" kern="1200" noProof="0" dirty="0" smtClean="0">
                <a:solidFill>
                  <a:schemeClr val="tx1"/>
                </a:solidFill>
                <a:effectLst/>
              </a:rPr>
              <a:t>. Si vous ne savez</a:t>
            </a:r>
            <a:r>
              <a:rPr lang="fr-FR" sz="1200" kern="1200" baseline="0" noProof="0" dirty="0" smtClean="0">
                <a:solidFill>
                  <a:schemeClr val="tx1"/>
                </a:solidFill>
                <a:effectLst/>
              </a:rPr>
              <a:t> pas où commencer, je vous suggère de consulter les </a:t>
            </a:r>
            <a:r>
              <a:rPr lang="fr-FR" sz="1200" kern="1200" noProof="0" dirty="0" smtClean="0">
                <a:solidFill>
                  <a:schemeClr val="tx1"/>
                </a:solidFill>
                <a:effectLst/>
              </a:rPr>
              <a:t>ressources disponibles</a:t>
            </a:r>
            <a:r>
              <a:rPr lang="fr-FR" sz="1200" kern="1200" baseline="0" noProof="0" dirty="0" smtClean="0">
                <a:solidFill>
                  <a:schemeClr val="tx1"/>
                </a:solidFill>
                <a:effectLst/>
              </a:rPr>
              <a:t> sur</a:t>
            </a:r>
            <a:r>
              <a:rPr lang="fr-FR" sz="1200" kern="1200" noProof="0" dirty="0" smtClean="0">
                <a:solidFill>
                  <a:schemeClr val="tx1"/>
                </a:solidFill>
                <a:effectLst/>
              </a:rPr>
              <a:t> Rotary.org/</a:t>
            </a:r>
            <a:r>
              <a:rPr lang="fr-FR" sz="1200" kern="1200" noProof="0" dirty="0" err="1" smtClean="0">
                <a:solidFill>
                  <a:schemeClr val="tx1"/>
                </a:solidFill>
                <a:effectLst/>
              </a:rPr>
              <a:t>fr</a:t>
            </a:r>
            <a:r>
              <a:rPr lang="fr-FR" sz="1200" kern="1200" noProof="0" dirty="0" smtClean="0">
                <a:solidFill>
                  <a:schemeClr val="tx1"/>
                </a:solidFill>
                <a:effectLst/>
              </a:rPr>
              <a:t>/</a:t>
            </a:r>
            <a:r>
              <a:rPr lang="fr-FR" sz="1200" kern="1200" noProof="0" dirty="0" err="1" smtClean="0">
                <a:solidFill>
                  <a:schemeClr val="tx1"/>
                </a:solidFill>
                <a:effectLst/>
              </a:rPr>
              <a:t>membership</a:t>
            </a:r>
            <a:r>
              <a:rPr lang="fr-FR" sz="1200" kern="1200" noProof="0" dirty="0" smtClean="0">
                <a:solidFill>
                  <a:schemeClr val="tx1"/>
                </a:solidFill>
                <a:effectLst/>
              </a:rPr>
              <a:t>. Vous y trouverez des idées pour impliquer les membres actuels, entrer en rapport avec</a:t>
            </a:r>
            <a:r>
              <a:rPr lang="fr-FR" sz="1200" kern="1200" baseline="0" noProof="0" dirty="0" smtClean="0">
                <a:solidFill>
                  <a:schemeClr val="tx1"/>
                </a:solidFill>
                <a:effectLst/>
              </a:rPr>
              <a:t> des membres potentiels et vous assurer que les nouveaux membres se sentent les bienvenus.</a:t>
            </a:r>
            <a:r>
              <a:rPr lang="fr-FR" sz="1200" kern="1200" noProof="0" dirty="0" smtClean="0">
                <a:solidFill>
                  <a:schemeClr val="tx1"/>
                </a:solidFill>
                <a:effectLst/>
              </a:rPr>
              <a:t> Les diapositives</a:t>
            </a:r>
            <a:r>
              <a:rPr lang="fr-FR" sz="1200" kern="1200" baseline="0" noProof="0" dirty="0" smtClean="0">
                <a:solidFill>
                  <a:schemeClr val="tx1"/>
                </a:solidFill>
                <a:effectLst/>
              </a:rPr>
              <a:t> suivantes illustrent les moyens de surmonter ces trois principales</a:t>
            </a:r>
            <a:r>
              <a:rPr lang="fr-FR" sz="1200" kern="1200" noProof="0" dirty="0" smtClean="0">
                <a:solidFill>
                  <a:schemeClr val="tx1"/>
                </a:solidFill>
                <a:effectLst/>
              </a:rPr>
              <a:t> difficultés. </a:t>
            </a:r>
          </a:p>
          <a:p>
            <a:r>
              <a:rPr lang="en-US" sz="1200" b="1" i="1" kern="1200" dirty="0" smtClean="0">
                <a:solidFill>
                  <a:schemeClr val="tx1"/>
                </a:solidFill>
                <a:effectLst/>
              </a:rPr>
              <a:t> </a:t>
            </a:r>
            <a:endParaRPr lang="en-US" sz="12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t>7</a:t>
            </a:fld>
            <a:endParaRPr lang="en-US" dirty="0"/>
          </a:p>
        </p:txBody>
      </p:sp>
    </p:spTree>
    <p:extLst>
      <p:ext uri="{BB962C8B-B14F-4D97-AF65-F5344CB8AC3E}">
        <p14:creationId xmlns:p14="http://schemas.microsoft.com/office/powerpoint/2010/main" val="399018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noProof="0" dirty="0" smtClean="0">
                <a:solidFill>
                  <a:schemeClr val="tx1"/>
                </a:solidFill>
                <a:effectLst/>
              </a:rPr>
              <a:t>En général, une baisse</a:t>
            </a:r>
            <a:r>
              <a:rPr lang="fr-FR" sz="1200" kern="1200" baseline="0" noProof="0" dirty="0" smtClean="0">
                <a:solidFill>
                  <a:schemeClr val="tx1"/>
                </a:solidFill>
                <a:effectLst/>
              </a:rPr>
              <a:t> des effectifs n’est pas un problème</a:t>
            </a:r>
            <a:r>
              <a:rPr lang="fr-FR" sz="1200" kern="1200" noProof="0" dirty="0" smtClean="0">
                <a:solidFill>
                  <a:schemeClr val="tx1"/>
                </a:solidFill>
                <a:effectLst/>
              </a:rPr>
              <a:t> en</a:t>
            </a:r>
            <a:r>
              <a:rPr lang="fr-FR" sz="1200" kern="1200" baseline="0" noProof="0" dirty="0" smtClean="0">
                <a:solidFill>
                  <a:schemeClr val="tx1"/>
                </a:solidFill>
                <a:effectLst/>
              </a:rPr>
              <a:t> soi, mais le</a:t>
            </a:r>
            <a:r>
              <a:rPr lang="fr-FR" sz="1200" kern="1200" noProof="0" dirty="0" smtClean="0">
                <a:solidFill>
                  <a:schemeClr val="tx1"/>
                </a:solidFill>
                <a:effectLst/>
              </a:rPr>
              <a:t> symptôme d’un plus gros</a:t>
            </a:r>
            <a:r>
              <a:rPr lang="fr-FR" sz="1200" kern="1200" baseline="0" noProof="0" dirty="0" smtClean="0">
                <a:solidFill>
                  <a:schemeClr val="tx1"/>
                </a:solidFill>
                <a:effectLst/>
              </a:rPr>
              <a:t> problème qu’il est nécessaire de résoudre. Un club dynamique et novateur qui a un réel</a:t>
            </a:r>
            <a:r>
              <a:rPr lang="fr-FR" sz="1200" kern="1200" noProof="0" dirty="0" smtClean="0">
                <a:solidFill>
                  <a:schemeClr val="tx1"/>
                </a:solidFill>
                <a:effectLst/>
              </a:rPr>
              <a:t> impact dans</a:t>
            </a:r>
            <a:r>
              <a:rPr lang="fr-FR" sz="1200" kern="1200" baseline="0" noProof="0" dirty="0" smtClean="0">
                <a:solidFill>
                  <a:schemeClr val="tx1"/>
                </a:solidFill>
                <a:effectLst/>
              </a:rPr>
              <a:t> sa ville attirera des membres potentiels</a:t>
            </a:r>
            <a:r>
              <a:rPr lang="fr-FR" sz="1200" kern="1200" noProof="0" dirty="0" smtClean="0">
                <a:solidFill>
                  <a:schemeClr val="tx1"/>
                </a:solidFill>
                <a:effectLst/>
              </a:rPr>
              <a:t>.</a:t>
            </a:r>
          </a:p>
          <a:p>
            <a:r>
              <a:rPr lang="fr-FR" sz="1200" kern="1200" noProof="0" dirty="0" smtClean="0">
                <a:solidFill>
                  <a:schemeClr val="tx1"/>
                </a:solidFill>
                <a:effectLst/>
              </a:rPr>
              <a:t> </a:t>
            </a:r>
          </a:p>
          <a:p>
            <a:r>
              <a:rPr lang="fr-FR" sz="1200" kern="1200" noProof="0" dirty="0" smtClean="0">
                <a:solidFill>
                  <a:schemeClr val="tx1"/>
                </a:solidFill>
                <a:effectLst/>
              </a:rPr>
              <a:t>Réaliser une évaluation</a:t>
            </a:r>
            <a:r>
              <a:rPr lang="fr-FR" sz="1200" kern="1200" baseline="0" noProof="0" dirty="0" smtClean="0">
                <a:solidFill>
                  <a:schemeClr val="tx1"/>
                </a:solidFill>
                <a:effectLst/>
              </a:rPr>
              <a:t> </a:t>
            </a:r>
            <a:r>
              <a:rPr lang="fr-FR" sz="1200" kern="1200" noProof="0" dirty="0" smtClean="0">
                <a:solidFill>
                  <a:schemeClr val="tx1"/>
                </a:solidFill>
                <a:effectLst/>
              </a:rPr>
              <a:t>du club est essentiel. La</a:t>
            </a:r>
            <a:r>
              <a:rPr lang="fr-FR" sz="1200" kern="1200" baseline="0" noProof="0" dirty="0" smtClean="0">
                <a:solidFill>
                  <a:schemeClr val="tx1"/>
                </a:solidFill>
                <a:effectLst/>
              </a:rPr>
              <a:t> composition du club reflète</a:t>
            </a:r>
            <a:r>
              <a:rPr lang="fr-FR" sz="1200" kern="1200" noProof="0" dirty="0" smtClean="0">
                <a:solidFill>
                  <a:schemeClr val="tx1"/>
                </a:solidFill>
                <a:effectLst/>
              </a:rPr>
              <a:t>-elle celle de la collectivité</a:t>
            </a:r>
            <a:r>
              <a:rPr lang="fr-FR" sz="1200" kern="1200" baseline="0" noProof="0" dirty="0" smtClean="0">
                <a:solidFill>
                  <a:schemeClr val="tx1"/>
                </a:solidFill>
                <a:effectLst/>
              </a:rPr>
              <a:t> </a:t>
            </a:r>
            <a:r>
              <a:rPr lang="fr-FR" sz="1200" kern="1200" noProof="0" dirty="0" smtClean="0">
                <a:solidFill>
                  <a:schemeClr val="tx1"/>
                </a:solidFill>
                <a:effectLst/>
              </a:rPr>
              <a:t>? Nos actions sont-elles</a:t>
            </a:r>
            <a:r>
              <a:rPr lang="fr-FR" sz="1200" kern="1200" baseline="0" noProof="0" dirty="0" smtClean="0">
                <a:solidFill>
                  <a:schemeClr val="tx1"/>
                </a:solidFill>
                <a:effectLst/>
              </a:rPr>
              <a:t> vraiment utiles </a:t>
            </a:r>
            <a:r>
              <a:rPr lang="fr-FR" sz="1200" kern="1200" noProof="0" dirty="0" smtClean="0">
                <a:solidFill>
                  <a:schemeClr val="tx1"/>
                </a:solidFill>
                <a:effectLst/>
              </a:rPr>
              <a:t>? Prenons-nous du plaisir à ce que nous faisons ? Nos membres sont-ils satisfaits ? Et pourquoi enregistrons-nous</a:t>
            </a:r>
            <a:r>
              <a:rPr lang="fr-FR" sz="1200" kern="1200" baseline="0" noProof="0" dirty="0" smtClean="0">
                <a:solidFill>
                  <a:schemeClr val="tx1"/>
                </a:solidFill>
                <a:effectLst/>
              </a:rPr>
              <a:t> des départs</a:t>
            </a:r>
            <a:r>
              <a:rPr lang="fr-FR" sz="1200" kern="1200" noProof="0" dirty="0" smtClean="0">
                <a:solidFill>
                  <a:schemeClr val="tx1"/>
                </a:solidFill>
                <a:effectLst/>
              </a:rPr>
              <a:t> ? </a:t>
            </a:r>
          </a:p>
          <a:p>
            <a:r>
              <a:rPr lang="en-US" sz="1200" kern="1200" dirty="0" smtClean="0">
                <a:solidFill>
                  <a:schemeClr val="tx1"/>
                </a:solidFill>
                <a:effectLst/>
              </a:rPr>
              <a:t> </a:t>
            </a:r>
            <a:endParaRPr lang="fr-FR" sz="1200" kern="1200" noProof="0" dirty="0" smtClean="0">
              <a:solidFill>
                <a:schemeClr val="tx1"/>
              </a:solidFill>
              <a:effectLst/>
            </a:endParaRPr>
          </a:p>
          <a:p>
            <a:r>
              <a:rPr lang="fr-FR" sz="1200" kern="1200" noProof="0" dirty="0" smtClean="0">
                <a:solidFill>
                  <a:schemeClr val="tx1"/>
                </a:solidFill>
                <a:effectLst/>
              </a:rPr>
              <a:t>Mon Rotary propose des outils, des cours en ligne et</a:t>
            </a:r>
            <a:r>
              <a:rPr lang="fr-FR" sz="1200" kern="1200" baseline="0" noProof="0" dirty="0" smtClean="0">
                <a:solidFill>
                  <a:schemeClr val="tx1"/>
                </a:solidFill>
                <a:effectLst/>
              </a:rPr>
              <a:t> des</a:t>
            </a:r>
            <a:r>
              <a:rPr lang="fr-FR" sz="1200" kern="1200" noProof="0" dirty="0" smtClean="0">
                <a:solidFill>
                  <a:schemeClr val="tx1"/>
                </a:solidFill>
                <a:effectLst/>
              </a:rPr>
              <a:t> webinaires pour vous aider</a:t>
            </a:r>
            <a:r>
              <a:rPr lang="fr-FR" sz="1200" kern="1200" baseline="0" noProof="0" dirty="0" smtClean="0">
                <a:solidFill>
                  <a:schemeClr val="tx1"/>
                </a:solidFill>
                <a:effectLst/>
              </a:rPr>
              <a:t> à répondre à ces </a:t>
            </a:r>
            <a:r>
              <a:rPr lang="fr-FR" sz="1200" kern="1200" noProof="0" dirty="0" smtClean="0">
                <a:solidFill>
                  <a:schemeClr val="tx1"/>
                </a:solidFill>
                <a:effectLst/>
              </a:rPr>
              <a:t>questions et</a:t>
            </a:r>
            <a:r>
              <a:rPr lang="fr-FR" sz="1200" kern="1200" baseline="0" noProof="0" dirty="0" smtClean="0">
                <a:solidFill>
                  <a:schemeClr val="tx1"/>
                </a:solidFill>
                <a:effectLst/>
              </a:rPr>
              <a:t> découvrir les forces et les faiblesses de votre </a:t>
            </a:r>
            <a:r>
              <a:rPr lang="fr-FR" sz="1200" kern="1200" noProof="0" dirty="0" smtClean="0">
                <a:solidFill>
                  <a:schemeClr val="tx1"/>
                </a:solidFill>
                <a:effectLst/>
              </a:rPr>
              <a:t>club.</a:t>
            </a:r>
            <a:endParaRPr lang="fr-FR" noProof="0" dirty="0"/>
          </a:p>
        </p:txBody>
      </p:sp>
      <p:sp>
        <p:nvSpPr>
          <p:cNvPr id="4" name="Slide Number Placeholder 3"/>
          <p:cNvSpPr>
            <a:spLocks noGrp="1"/>
          </p:cNvSpPr>
          <p:nvPr>
            <p:ph type="sldNum" sz="quarter" idx="10"/>
          </p:nvPr>
        </p:nvSpPr>
        <p:spPr/>
        <p:txBody>
          <a:bodyPr/>
          <a:lstStyle/>
          <a:p>
            <a:fld id="{B3DE3E84-BA42-4E70-B9F0-313CED1D9DC8}" type="slidenum">
              <a:rPr lang="en-US" smtClean="0"/>
              <a:t>8</a:t>
            </a:fld>
            <a:endParaRPr lang="en-US" dirty="0"/>
          </a:p>
        </p:txBody>
      </p:sp>
    </p:spTree>
    <p:extLst>
      <p:ext uri="{BB962C8B-B14F-4D97-AF65-F5344CB8AC3E}">
        <p14:creationId xmlns:p14="http://schemas.microsoft.com/office/powerpoint/2010/main" val="1771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FR" sz="1200" kern="1200" noProof="0" dirty="0" smtClean="0">
                <a:solidFill>
                  <a:schemeClr val="tx1"/>
                </a:solidFill>
                <a:effectLst/>
                <a:latin typeface="Arial Narrow" panose="020B0606020202030204" pitchFamily="34" charset="0"/>
                <a:ea typeface="+mn-ea"/>
                <a:cs typeface="+mn-cs"/>
              </a:rPr>
              <a:t>Dans les régions dont l’effectif a diminué, un pourcentage tout aussi élevé de membres potentiels n’ont jamais été contactés. Les membres potentiels sont des prospects qui utilisent le formulaire en ligne du Rotary pour indiquer leur souhait de rejoindre un club. L’année dernière, 19 500 personnes ont rempli ce formulaire</a:t>
            </a:r>
            <a:r>
              <a:rPr lang="fr-FR" sz="1200" kern="1200" noProof="0" dirty="0" smtClean="0">
                <a:solidFill>
                  <a:schemeClr val="tx1"/>
                </a:solidFill>
                <a:effectLst/>
              </a:rPr>
              <a:t>.</a:t>
            </a:r>
          </a:p>
          <a:p>
            <a:r>
              <a:rPr lang="fr-FR" sz="1200" kern="1200" noProof="0" dirty="0" smtClean="0">
                <a:solidFill>
                  <a:schemeClr val="tx1"/>
                </a:solidFill>
                <a:effectLst/>
              </a:rPr>
              <a:t> </a:t>
            </a:r>
          </a:p>
          <a:p>
            <a:r>
              <a:rPr lang="fr-FR" sz="1200" kern="1200" noProof="0" dirty="0" smtClean="0">
                <a:solidFill>
                  <a:schemeClr val="tx1"/>
                </a:solidFill>
                <a:effectLst/>
                <a:latin typeface="Arial Narrow" panose="020B0606020202030204" pitchFamily="34" charset="0"/>
                <a:ea typeface="+mn-ea"/>
                <a:cs typeface="+mn-cs"/>
              </a:rPr>
              <a:t>Aux États-Unis, par exemple, les effectifs ont diminué</a:t>
            </a:r>
            <a:r>
              <a:rPr lang="fr-FR" sz="1200" kern="1200" baseline="0" noProof="0" dirty="0" smtClean="0">
                <a:solidFill>
                  <a:schemeClr val="tx1"/>
                </a:solidFill>
                <a:effectLst/>
                <a:latin typeface="Arial Narrow" panose="020B0606020202030204" pitchFamily="34" charset="0"/>
                <a:ea typeface="+mn-ea"/>
                <a:cs typeface="+mn-cs"/>
              </a:rPr>
              <a:t> d’environ</a:t>
            </a:r>
            <a:r>
              <a:rPr lang="fr-FR" sz="1200" kern="1200" noProof="0" dirty="0" smtClean="0">
                <a:solidFill>
                  <a:schemeClr val="tx1"/>
                </a:solidFill>
                <a:effectLst/>
              </a:rPr>
              <a:t> 4 800 membres en 2017/2018. Durant la même période, </a:t>
            </a:r>
            <a:r>
              <a:rPr lang="fr-FR" sz="1200" kern="1200" noProof="0" dirty="0" smtClean="0">
                <a:solidFill>
                  <a:schemeClr val="tx1"/>
                </a:solidFill>
                <a:effectLst/>
                <a:latin typeface="Arial Narrow" panose="020B0606020202030204" pitchFamily="34" charset="0"/>
                <a:ea typeface="+mn-ea"/>
                <a:cs typeface="+mn-cs"/>
              </a:rPr>
              <a:t>7 640 membres potentiels ont été identifiés</a:t>
            </a:r>
            <a:r>
              <a:rPr lang="fr-FR" sz="1200" kern="1200" noProof="0" dirty="0" smtClean="0">
                <a:solidFill>
                  <a:schemeClr val="tx1"/>
                </a:solidFill>
                <a:effectLst/>
              </a:rPr>
              <a:t>. Imaginez les résultats que nous pourrions obtenir si le</a:t>
            </a:r>
            <a:r>
              <a:rPr lang="fr-FR" sz="1200" kern="1200" baseline="0" noProof="0" dirty="0" smtClean="0">
                <a:solidFill>
                  <a:schemeClr val="tx1"/>
                </a:solidFill>
                <a:effectLst/>
              </a:rPr>
              <a:t> système de gestion des prospects était administré avec rigueur</a:t>
            </a:r>
            <a:r>
              <a:rPr lang="fr-FR" sz="1200" kern="1200" noProof="0" dirty="0" smtClean="0">
                <a:solidFill>
                  <a:schemeClr val="tx1"/>
                </a:solidFill>
                <a:effectLst/>
              </a:rPr>
              <a:t>. </a:t>
            </a:r>
            <a:r>
              <a:rPr lang="fr-FR" sz="1200" kern="1200" noProof="0" dirty="0" smtClean="0">
                <a:solidFill>
                  <a:schemeClr val="tx1"/>
                </a:solidFill>
                <a:effectLst/>
                <a:latin typeface="Arial Narrow" panose="020B0606020202030204" pitchFamily="34" charset="0"/>
                <a:ea typeface="+mn-ea"/>
                <a:cs typeface="+mn-cs"/>
              </a:rPr>
              <a:t>Bien que tous les prospects ne deviennent pas forcément un membre du Rotary, il n’en demeure pas moins que certains s’avèrent être une arrivée précieuse</a:t>
            </a:r>
            <a:r>
              <a:rPr lang="fr-FR" sz="1200" kern="1200" noProof="0" dirty="0" smtClean="0">
                <a:solidFill>
                  <a:schemeClr val="tx1"/>
                </a:solidFill>
                <a:effectLst/>
              </a:rPr>
              <a:t>. </a:t>
            </a:r>
          </a:p>
          <a:p>
            <a:r>
              <a:rPr lang="fr-FR" sz="1200" kern="1200" noProof="0" dirty="0" smtClean="0">
                <a:solidFill>
                  <a:schemeClr val="tx1"/>
                </a:solidFill>
                <a:effectLst/>
              </a:rPr>
              <a:t> </a:t>
            </a:r>
          </a:p>
          <a:p>
            <a:r>
              <a:rPr lang="fr-FR" sz="1200" kern="1200" dirty="0" smtClean="0">
                <a:solidFill>
                  <a:schemeClr val="tx1"/>
                </a:solidFill>
                <a:effectLst/>
                <a:latin typeface="Arial Narrow" panose="020B0606020202030204" pitchFamily="34" charset="0"/>
                <a:ea typeface="+mn-ea"/>
                <a:cs typeface="+mn-cs"/>
              </a:rPr>
              <a:t>Lorsque des membres potentiels expriment leur intérêt sur le site du Rotary, une alerte est envoyé à un district via la page Gestion des prospects de Mon Rotary. Les dirigeants de district et de club peuvent ensuite suivre l’évolution de chaque prospect sur cette page. C’est un moyen efficace et transparent de tenir tout le monde au courant du dernier statut des membres potentiels.  </a:t>
            </a:r>
          </a:p>
          <a:p>
            <a:endParaRPr lang="fr-FR" sz="1200" kern="1200" dirty="0" smtClean="0">
              <a:solidFill>
                <a:schemeClr val="tx1"/>
              </a:solidFill>
              <a:effectLst/>
              <a:latin typeface="Arial Narrow" panose="020B0606020202030204" pitchFamily="34" charset="0"/>
              <a:ea typeface="+mn-ea"/>
              <a:cs typeface="+mn-cs"/>
            </a:endParaRPr>
          </a:p>
          <a:p>
            <a:r>
              <a:rPr lang="fr-FR" sz="1200" kern="1200" dirty="0" smtClean="0">
                <a:solidFill>
                  <a:schemeClr val="tx1"/>
                </a:solidFill>
                <a:effectLst/>
                <a:latin typeface="Arial Narrow" panose="020B0606020202030204" pitchFamily="34" charset="0"/>
                <a:ea typeface="+mn-ea"/>
                <a:cs typeface="+mn-cs"/>
              </a:rPr>
              <a:t>Malheureusement, moins de la moitié d’entre eux a été contacté par un club. En ignorant ces demandes, les clubs passent à côté de véritables trésors d’opportunités et ne donnent pas une bonne image du Rotary</a:t>
            </a:r>
            <a:r>
              <a:rPr lang="en-US" sz="1200" kern="1200" dirty="0" smtClean="0">
                <a:solidFill>
                  <a:schemeClr val="tx1"/>
                </a:solidFill>
                <a:effectLst/>
              </a:rPr>
              <a:t>.</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3FC5E-7B8C-495A-B428-ACEF1C93EE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402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1"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233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2048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69870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55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31136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55704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1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53653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452146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276176"/>
      </p:ext>
    </p:extLst>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754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451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2423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57087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44929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58657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692438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514119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42249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9066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250657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869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9945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281335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837273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952990"/>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9"/>
              </a:srgbClr>
            </a:outerShdw>
          </a:effectLs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31998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F7A81B"/>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38898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99915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518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872175"/>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9190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291468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34949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846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785656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85131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742544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1328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52079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789409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118455"/>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7817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87039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24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793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64175"/>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17110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746199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826594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37593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87188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390176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2400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325784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250095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1166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2"/>
            <a:ext cx="8689975" cy="917575"/>
          </a:xfrm>
        </p:spPr>
        <p:txBody>
          <a:bodyPr anchor="b"/>
          <a:lstStyle>
            <a:lvl1pPr>
              <a:defRPr sz="3200">
                <a:solidFill>
                  <a:srgbClr val="525252"/>
                </a:solidFill>
                <a:latin typeface="Arial"/>
                <a:cs typeface="Arial"/>
              </a:defRPr>
            </a:lvl1pPr>
          </a:lstStyle>
          <a:p>
            <a:r>
              <a:rPr lang="en-US" dirty="0"/>
              <a:t>Click to edit Master title style</a:t>
            </a:r>
          </a:p>
        </p:txBody>
      </p:sp>
      <p:sp>
        <p:nvSpPr>
          <p:cNvPr id="9" name="Text Placeholder 8"/>
          <p:cNvSpPr>
            <a:spLocks noGrp="1"/>
          </p:cNvSpPr>
          <p:nvPr>
            <p:ph type="body" sz="quarter" idx="10"/>
          </p:nvPr>
        </p:nvSpPr>
        <p:spPr>
          <a:xfrm>
            <a:off x="228602" y="6534348"/>
            <a:ext cx="8731737"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8353077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0426508"/>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0" y="457200"/>
            <a:ext cx="9220200" cy="8382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417639"/>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356990"/>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8" name="Rectangle 7"/>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6" name="Content Placeholder 2"/>
          <p:cNvSpPr>
            <a:spLocks noGrp="1"/>
          </p:cNvSpPr>
          <p:nvPr>
            <p:ph sz="half" idx="1"/>
          </p:nvPr>
        </p:nvSpPr>
        <p:spPr>
          <a:xfrm>
            <a:off x="457200" y="1219202"/>
            <a:ext cx="4038600" cy="4906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648200" y="1219202"/>
            <a:ext cx="4038600" cy="4906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242878"/>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850621"/>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4342016"/>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3178912"/>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8044859"/>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30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986285145"/>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63826225"/>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855126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78742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8812646"/>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123640072"/>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19690"/>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00512619"/>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27918109"/>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181409"/>
      </p:ext>
    </p:extLst>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04800" y="457200"/>
            <a:ext cx="89154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a:t>
            </a:r>
          </a:p>
        </p:txBody>
      </p:sp>
      <p:sp>
        <p:nvSpPr>
          <p:cNvPr id="3" name="Content Placeholder 2"/>
          <p:cNvSpPr>
            <a:spLocks noGrp="1"/>
          </p:cNvSpPr>
          <p:nvPr>
            <p:ph idx="1"/>
          </p:nvPr>
        </p:nvSpPr>
        <p:spPr>
          <a:xfrm>
            <a:off x="457200" y="1219202"/>
            <a:ext cx="8229600" cy="4906963"/>
          </a:xfrm>
        </p:spPr>
        <p:txBody>
          <a:bodyPr>
            <a:normAutofit/>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217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1"/>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6"/>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6" y="1219200"/>
            <a:ext cx="1920250" cy="460860"/>
          </a:xfrm>
          <a:prstGeom prst="rect">
            <a:avLst/>
          </a:prstGeom>
          <a:solidFill>
            <a:schemeClr val="bg1"/>
          </a:solidFill>
          <a:ln w="635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itchFamily="34" charset="0"/>
                <a:ea typeface="+mn-ea"/>
                <a:cs typeface="+mn-cs"/>
              </a:rPr>
              <a:t>GREEN</a:t>
            </a:r>
          </a:p>
        </p:txBody>
      </p:sp>
    </p:spTree>
    <p:extLst>
      <p:ext uri="{BB962C8B-B14F-4D97-AF65-F5344CB8AC3E}">
        <p14:creationId xmlns:p14="http://schemas.microsoft.com/office/powerpoint/2010/main" val="7154356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1"/>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6"/>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923526" y="1219200"/>
            <a:ext cx="1920250" cy="460860"/>
          </a:xfrm>
          <a:prstGeom prst="rect">
            <a:avLst/>
          </a:prstGeom>
          <a:solidFill>
            <a:schemeClr val="bg1"/>
          </a:solidFill>
          <a:ln w="635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itchFamily="34" charset="0"/>
                <a:ea typeface="+mn-ea"/>
                <a:cs typeface="+mn-cs"/>
              </a:rPr>
              <a:t>YELLOW</a:t>
            </a:r>
          </a:p>
        </p:txBody>
      </p:sp>
    </p:spTree>
    <p:extLst>
      <p:ext uri="{BB962C8B-B14F-4D97-AF65-F5344CB8AC3E}">
        <p14:creationId xmlns:p14="http://schemas.microsoft.com/office/powerpoint/2010/main" val="23207103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1"/>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6"/>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6" y="1219200"/>
            <a:ext cx="1920250" cy="460860"/>
          </a:xfrm>
          <a:prstGeom prst="rect">
            <a:avLst/>
          </a:prstGeom>
          <a:solidFill>
            <a:schemeClr val="bg1"/>
          </a:solid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itchFamily="34" charset="0"/>
                <a:ea typeface="+mn-ea"/>
                <a:cs typeface="+mn-cs"/>
              </a:rPr>
              <a:t>RED</a:t>
            </a:r>
          </a:p>
        </p:txBody>
      </p:sp>
    </p:spTree>
    <p:extLst>
      <p:ext uri="{BB962C8B-B14F-4D97-AF65-F5344CB8AC3E}">
        <p14:creationId xmlns:p14="http://schemas.microsoft.com/office/powerpoint/2010/main" val="2639741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401248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1777586"/>
            <a:ext cx="2688351" cy="44165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6"/>
            <a:ext cx="5181600" cy="4416575"/>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6" y="1219200"/>
            <a:ext cx="1920250" cy="460860"/>
          </a:xfrm>
          <a:prstGeom prst="rect">
            <a:avLst/>
          </a:prstGeom>
          <a:solidFill>
            <a:schemeClr val="bg1"/>
          </a:solidFill>
          <a:ln w="635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Narrow" pitchFamily="34" charset="0"/>
                <a:ea typeface="+mn-ea"/>
                <a:cs typeface="+mn-cs"/>
              </a:rPr>
              <a:t>xxxxxx</a:t>
            </a:r>
            <a:endParaRPr kumimoji="0" lang="en-US" sz="24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6872051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Budget</a:t>
            </a:r>
          </a:p>
        </p:txBody>
      </p:sp>
      <p:sp>
        <p:nvSpPr>
          <p:cNvPr id="7" name="Content Placeholder 2"/>
          <p:cNvSpPr>
            <a:spLocks noGrp="1"/>
          </p:cNvSpPr>
          <p:nvPr>
            <p:ph sz="half" idx="1"/>
          </p:nvPr>
        </p:nvSpPr>
        <p:spPr>
          <a:xfrm>
            <a:off x="539474" y="2133601"/>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8293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6226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ヒラギノ角ゴ Pro W3" pitchFamily="-84" charset="-128"/>
              <a:cs typeface="+mn-cs"/>
            </a:endParaRPr>
          </a:p>
        </p:txBody>
      </p:sp>
      <p:sp>
        <p:nvSpPr>
          <p:cNvPr id="4" name="Rectangle 3"/>
          <p:cNvSpPr>
            <a:spLocks noChangeArrowheads="1"/>
          </p:cNvSpPr>
          <p:nvPr userDrawn="1"/>
        </p:nvSpPr>
        <p:spPr bwMode="auto">
          <a:xfrm>
            <a:off x="-152400" y="2667000"/>
            <a:ext cx="9525000" cy="1600200"/>
          </a:xfrm>
          <a:prstGeom prst="rect">
            <a:avLst/>
          </a:prstGeom>
          <a:solidFill>
            <a:srgbClr val="D91B5C"/>
          </a:solidFill>
          <a:ln>
            <a:noFill/>
          </a:ln>
          <a:effectLst>
            <a:outerShdw blurRad="88900" dist="61087" dir="5400000" rotWithShape="0">
              <a:srgbClr val="808080">
                <a:alpha val="45999"/>
              </a:srgbClr>
            </a:outerShdw>
          </a:effectLst>
          <a:extLst/>
        </p:spPr>
        <p:txBody>
          <a:bodyPr lIns="91407" tIns="45703" rIns="91407" bIns="45703"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Title 1"/>
          <p:cNvSpPr>
            <a:spLocks noGrp="1"/>
          </p:cNvSpPr>
          <p:nvPr>
            <p:ph type="ctrTitle"/>
          </p:nvPr>
        </p:nvSpPr>
        <p:spPr>
          <a:xfrm>
            <a:off x="152406" y="2667001"/>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47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0766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676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909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269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767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7601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982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332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432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1652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3490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300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718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2042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9388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41533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578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22778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601978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17034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291978"/>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0"/>
            <a:ext cx="8689975" cy="917575"/>
          </a:xfrm>
        </p:spPr>
        <p:txBody>
          <a:bodyPr anchor="b"/>
          <a:lstStyle>
            <a:lvl1pPr>
              <a:defRPr lang="en-US" sz="3200" b="0" i="0" kern="1200" dirty="0">
                <a:solidFill>
                  <a:srgbClr val="525252"/>
                </a:solidFill>
                <a:latin typeface="Arial"/>
                <a:ea typeface="+mj-ea"/>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228601" y="6534346"/>
            <a:ext cx="8731737" cy="211549"/>
          </a:xfrm>
        </p:spPr>
        <p:txBody>
          <a:bodyPr anchor="b"/>
          <a:lstStyle>
            <a:lvl1pPr marL="0" indent="0" algn="r">
              <a:buNone/>
              <a:defRPr sz="1100" baseline="0">
                <a:solidFill>
                  <a:srgbClr val="9B9B9B"/>
                </a:solidFill>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212419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288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689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607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9083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7676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1864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6312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772603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96363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445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68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0542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23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6063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757281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02225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29062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238176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531380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424913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72221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57078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3894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12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968439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2300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0302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773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87862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17387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19959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452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3579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199806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48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44183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7543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55569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669271"/>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9"/>
              </a:srgbClr>
            </a:outerShdw>
          </a:effectLst>
          <a:extLst/>
        </p:spPr>
        <p:txBody>
          <a:bodyPr anchor="ctr"/>
          <a:lstStyle/>
          <a:p>
            <a:pPr algn="ctr" eaLnBrk="0" fontAlgn="base" hangingPunct="0">
              <a:spcBef>
                <a:spcPct val="0"/>
              </a:spcBef>
              <a:spcAft>
                <a:spcPct val="0"/>
              </a:spcAft>
            </a:pPr>
            <a:endParaRPr lang="en-US" sz="2400">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80265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991622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2962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415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5001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122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334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8153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55472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81504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99192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8124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56360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247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4939446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49818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376103"/>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1505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46736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12080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34050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76617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86864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8059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206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7611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8336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65762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43713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image" Target="../media/image7.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10.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8.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11.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image" Target="../media/image8.png"/><Relationship Id="rId2" Type="http://schemas.openxmlformats.org/officeDocument/2006/relationships/slideLayout" Target="../slideLayouts/slideLayout109.xml"/><Relationship Id="rId16" Type="http://schemas.openxmlformats.org/officeDocument/2006/relationships/theme" Target="../theme/theme12.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8.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4.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image" Target="../media/image9.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15.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10" Type="http://schemas.openxmlformats.org/officeDocument/2006/relationships/image" Target="../media/image10.png"/><Relationship Id="rId4" Type="http://schemas.openxmlformats.org/officeDocument/2006/relationships/slideLayout" Target="../slideLayouts/slideLayout169.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8.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6.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5.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6.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8.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6.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53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869"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pitchFamily="-84" charset="-128"/>
              <a:cs typeface="+mn-cs"/>
            </a:endParaRPr>
          </a:p>
        </p:txBody>
      </p:sp>
      <p:pic>
        <p:nvPicPr>
          <p:cNvPr id="1027"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789"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24940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279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6661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8"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54094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47058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50411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29769" y="6264612"/>
            <a:ext cx="1191580" cy="447681"/>
          </a:xfrm>
          <a:prstGeom prst="rect">
            <a:avLst/>
          </a:prstGeom>
        </p:spPr>
      </p:pic>
      <p:sp>
        <p:nvSpPr>
          <p:cNvPr id="8" name="TextBox 7"/>
          <p:cNvSpPr txBox="1"/>
          <p:nvPr userDrawn="1"/>
        </p:nvSpPr>
        <p:spPr>
          <a:xfrm>
            <a:off x="6324600" y="6477002"/>
            <a:ext cx="2362200" cy="138499"/>
          </a:xfrm>
          <a:prstGeom prst="rect">
            <a:avLst/>
          </a:prstGeom>
          <a:noFill/>
        </p:spPr>
        <p:txBody>
          <a:bodyPr wrap="square" lIns="0" tIns="0" rIns="0" bIns="0" rtlCol="0">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marL="0" marR="0" lvl="0" indent="0" algn="r" defTabSz="914400" rtl="0" eaLnBrk="0" fontAlgn="auto" latinLnBrk="0" hangingPunct="0">
                <a:lnSpc>
                  <a:spcPct val="100000"/>
                </a:lnSpc>
                <a:spcBef>
                  <a:spcPts val="0"/>
                </a:spcBef>
                <a:spcAft>
                  <a:spcPts val="0"/>
                </a:spcAft>
                <a:buClrTx/>
                <a:buSzTx/>
                <a:buFontTx/>
                <a:buNone/>
                <a:tabLst/>
                <a:defRPr/>
              </a:pP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kumimoji="0" lang="en-US" sz="900" b="0" i="0" u="none" strike="noStrike" kern="1200" cap="none" spc="0" normalizeH="0" baseline="0" noProof="0" dirty="0">
              <a:ln>
                <a:noFill/>
              </a:ln>
              <a:solidFill>
                <a:srgbClr val="958D85"/>
              </a:solidFill>
              <a:effectLst/>
              <a:uLnTx/>
              <a:uFillTx/>
              <a:latin typeface="Arial Narrow"/>
              <a:ea typeface="+mn-ea"/>
              <a:cs typeface="Arial Narrow"/>
            </a:endParaRPr>
          </a:p>
        </p:txBody>
      </p:sp>
    </p:spTree>
    <p:extLst>
      <p:ext uri="{BB962C8B-B14F-4D97-AF65-F5344CB8AC3E}">
        <p14:creationId xmlns:p14="http://schemas.microsoft.com/office/powerpoint/2010/main" val="395300360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charset="0"/>
              <a:cs typeface="ヒラギノ角ゴ Pro W3" charset="0"/>
            </a:endParaRPr>
          </a:p>
        </p:txBody>
      </p:sp>
      <p:pic>
        <p:nvPicPr>
          <p:cNvPr id="1027"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9"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5197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870"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9652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871"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4"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9"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100310"/>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498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2677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827600"/>
      </p:ext>
    </p:extLst>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79178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 id="2147483744"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9746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2.xml"/><Relationship Id="rId1" Type="http://schemas.openxmlformats.org/officeDocument/2006/relationships/tags" Target="../tags/tag1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txBox="1">
            <a:spLocks noChangeArrowheads="1"/>
          </p:cNvSpPr>
          <p:nvPr/>
        </p:nvSpPr>
        <p:spPr bwMode="auto">
          <a:xfrm>
            <a:off x="457200" y="1393371"/>
            <a:ext cx="4267200" cy="3200400"/>
          </a:xfrm>
          <a:prstGeom prst="rect">
            <a:avLst/>
          </a:prstGeom>
          <a:solidFill>
            <a:srgbClr val="E6E5D8"/>
          </a:solidFill>
          <a:ln>
            <a:noFill/>
          </a:ln>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spcAft>
                <a:spcPts val="2400"/>
              </a:spcAft>
            </a:pPr>
            <a:r>
              <a:rPr lang="fr-FR" sz="4400" dirty="0" smtClean="0">
                <a:solidFill>
                  <a:srgbClr val="184994"/>
                </a:solidFill>
                <a:latin typeface="Arial Narrow Bold" pitchFamily="127" charset="0"/>
                <a:ea typeface="Arial Narrow Bold" pitchFamily="127" charset="0"/>
                <a:cs typeface="Arial Narrow Bold" pitchFamily="127" charset="0"/>
              </a:rPr>
              <a:t>EFFECTIFS         DU ROTARY    ÉTAT DES LIEUX</a:t>
            </a:r>
          </a:p>
          <a:p>
            <a:pPr eaLnBrk="1" hangingPunct="1">
              <a:spcAft>
                <a:spcPts val="2400"/>
              </a:spcAft>
            </a:pPr>
            <a:r>
              <a:rPr lang="fr-FR" sz="3200" dirty="0" smtClean="0">
                <a:solidFill>
                  <a:srgbClr val="184994"/>
                </a:solidFill>
                <a:latin typeface="Georgia" pitchFamily="18" charset="0"/>
                <a:cs typeface="Georgia" pitchFamily="18" charset="0"/>
              </a:rPr>
              <a:t>Au 1</a:t>
            </a:r>
            <a:r>
              <a:rPr lang="fr-FR" sz="3200" baseline="30000" dirty="0" smtClean="0">
                <a:solidFill>
                  <a:srgbClr val="184994"/>
                </a:solidFill>
                <a:latin typeface="Georgia" pitchFamily="18" charset="0"/>
                <a:cs typeface="Georgia" pitchFamily="18" charset="0"/>
              </a:rPr>
              <a:t>er</a:t>
            </a:r>
            <a:r>
              <a:rPr lang="fr-FR" sz="3200" dirty="0" smtClean="0">
                <a:solidFill>
                  <a:srgbClr val="184994"/>
                </a:solidFill>
                <a:latin typeface="Georgia" pitchFamily="18" charset="0"/>
                <a:cs typeface="Georgia" pitchFamily="18" charset="0"/>
              </a:rPr>
              <a:t> janvier 2019</a:t>
            </a:r>
          </a:p>
          <a:p>
            <a:pPr eaLnBrk="1" hangingPunct="1">
              <a:spcAft>
                <a:spcPts val="2400"/>
              </a:spcAft>
            </a:pPr>
            <a:endParaRPr lang="fr-FR" sz="4400" dirty="0">
              <a:solidFill>
                <a:prstClr val="white"/>
              </a:solidFill>
              <a:latin typeface="Arial Narrow Bold" pitchFamily="127" charset="0"/>
              <a:ea typeface="Arial Narrow Bold" pitchFamily="127" charset="0"/>
              <a:cs typeface="Arial Narrow Bold" pitchFamily="127" charset="0"/>
            </a:endParaRPr>
          </a:p>
        </p:txBody>
      </p:sp>
      <p:sp>
        <p:nvSpPr>
          <p:cNvPr id="8197" name="Subtitle 3"/>
          <p:cNvSpPr>
            <a:spLocks noGrp="1"/>
          </p:cNvSpPr>
          <p:nvPr>
            <p:ph type="subTitle" idx="4294967295"/>
          </p:nvPr>
        </p:nvSpPr>
        <p:spPr bwMode="auto">
          <a:xfrm>
            <a:off x="457200" y="4593771"/>
            <a:ext cx="7315200" cy="1524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nSpc>
                <a:spcPct val="90000"/>
              </a:lnSpc>
              <a:spcBef>
                <a:spcPct val="0"/>
              </a:spcBef>
              <a:buNone/>
            </a:pPr>
            <a:r>
              <a:rPr lang="fr-FR" dirty="0" smtClean="0">
                <a:solidFill>
                  <a:srgbClr val="184994"/>
                </a:solidFill>
                <a:latin typeface="Georgia" pitchFamily="18" charset="0"/>
                <a:ea typeface="ヒラギノ角ゴ Pro W3" charset="0"/>
                <a:cs typeface="Georgia" pitchFamily="18" charset="0"/>
              </a:rPr>
              <a:t>[Nom]</a:t>
            </a:r>
          </a:p>
          <a:p>
            <a:pPr marL="0" indent="0">
              <a:lnSpc>
                <a:spcPct val="90000"/>
              </a:lnSpc>
              <a:spcBef>
                <a:spcPct val="0"/>
              </a:spcBef>
              <a:buNone/>
            </a:pPr>
            <a:r>
              <a:rPr lang="fr-FR" dirty="0" smtClean="0">
                <a:solidFill>
                  <a:srgbClr val="184994"/>
                </a:solidFill>
                <a:latin typeface="Georgia" pitchFamily="18" charset="0"/>
                <a:ea typeface="ヒラギノ角ゴ Pro W3" charset="0"/>
                <a:cs typeface="Georgia" pitchFamily="18" charset="0"/>
              </a:rPr>
              <a:t>[Date]</a:t>
            </a:r>
            <a:endParaRPr lang="fr-FR" dirty="0">
              <a:solidFill>
                <a:srgbClr val="184994"/>
              </a:solidFill>
              <a:latin typeface="Georgia" pitchFamily="18" charset="0"/>
              <a:ea typeface="ヒラギノ角ゴ Pro W3" charset="0"/>
              <a:cs typeface="Georgia" pitchFamily="18" charset="0"/>
            </a:endParaRPr>
          </a:p>
        </p:txBody>
      </p:sp>
    </p:spTree>
    <p:custDataLst>
      <p:tags r:id="rId1"/>
    </p:custDataLst>
    <p:extLst>
      <p:ext uri="{BB962C8B-B14F-4D97-AF65-F5344CB8AC3E}">
        <p14:creationId xmlns:p14="http://schemas.microsoft.com/office/powerpoint/2010/main" val="21603367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p:cNvSpPr>
          <p:nvPr/>
        </p:nvSpPr>
        <p:spPr bwMode="auto">
          <a:xfrm>
            <a:off x="1757363" y="1490665"/>
            <a:ext cx="7156450" cy="2417187"/>
          </a:xfrm>
          <a:custGeom>
            <a:avLst/>
            <a:gdLst>
              <a:gd name="T0" fmla="*/ 4508 w 4508"/>
              <a:gd name="T1" fmla="*/ 0 h 1687"/>
              <a:gd name="T2" fmla="*/ 4508 w 4508"/>
              <a:gd name="T3" fmla="*/ 1120 h 1687"/>
              <a:gd name="T4" fmla="*/ 1451 w 4508"/>
              <a:gd name="T5" fmla="*/ 1120 h 1687"/>
              <a:gd name="T6" fmla="*/ 0 w 4508"/>
              <a:gd name="T7" fmla="*/ 1687 h 1687"/>
              <a:gd name="T8" fmla="*/ 1451 w 4508"/>
              <a:gd name="T9" fmla="*/ 0 h 1687"/>
              <a:gd name="T10" fmla="*/ 4508 w 4508"/>
              <a:gd name="T11" fmla="*/ 0 h 1687"/>
            </a:gdLst>
            <a:ahLst/>
            <a:cxnLst>
              <a:cxn ang="0">
                <a:pos x="T0" y="T1"/>
              </a:cxn>
              <a:cxn ang="0">
                <a:pos x="T2" y="T3"/>
              </a:cxn>
              <a:cxn ang="0">
                <a:pos x="T4" y="T5"/>
              </a:cxn>
              <a:cxn ang="0">
                <a:pos x="T6" y="T7"/>
              </a:cxn>
              <a:cxn ang="0">
                <a:pos x="T8" y="T9"/>
              </a:cxn>
              <a:cxn ang="0">
                <a:pos x="T10" y="T11"/>
              </a:cxn>
            </a:cxnLst>
            <a:rect l="0" t="0" r="r" b="b"/>
            <a:pathLst>
              <a:path w="4508" h="1687">
                <a:moveTo>
                  <a:pt x="4508" y="0"/>
                </a:moveTo>
                <a:lnTo>
                  <a:pt x="4508" y="1120"/>
                </a:lnTo>
                <a:lnTo>
                  <a:pt x="1451" y="1120"/>
                </a:lnTo>
                <a:lnTo>
                  <a:pt x="0" y="1687"/>
                </a:lnTo>
                <a:lnTo>
                  <a:pt x="1451" y="0"/>
                </a:lnTo>
                <a:lnTo>
                  <a:pt x="4508" y="0"/>
                </a:ln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4000" b="1" dirty="0">
              <a:latin typeface="Arial Narrow" panose="020B0606020202030204" pitchFamily="34" charset="0"/>
            </a:endParaRPr>
          </a:p>
        </p:txBody>
      </p:sp>
      <p:sp>
        <p:nvSpPr>
          <p:cNvPr id="8" name="Freeform 8"/>
          <p:cNvSpPr>
            <a:spLocks/>
          </p:cNvSpPr>
          <p:nvPr/>
        </p:nvSpPr>
        <p:spPr bwMode="auto">
          <a:xfrm>
            <a:off x="1757363" y="2866452"/>
            <a:ext cx="7156450" cy="1501953"/>
          </a:xfrm>
          <a:custGeom>
            <a:avLst/>
            <a:gdLst>
              <a:gd name="T0" fmla="*/ 4508 w 4508"/>
              <a:gd name="T1" fmla="*/ 0 h 1120"/>
              <a:gd name="T2" fmla="*/ 4508 w 4508"/>
              <a:gd name="T3" fmla="*/ 1120 h 1120"/>
              <a:gd name="T4" fmla="*/ 1451 w 4508"/>
              <a:gd name="T5" fmla="*/ 1120 h 1120"/>
              <a:gd name="T6" fmla="*/ 0 w 4508"/>
              <a:gd name="T7" fmla="*/ 567 h 1120"/>
              <a:gd name="T8" fmla="*/ 1451 w 4508"/>
              <a:gd name="T9" fmla="*/ 0 h 1120"/>
              <a:gd name="T10" fmla="*/ 4508 w 4508"/>
              <a:gd name="T11" fmla="*/ 0 h 1120"/>
            </a:gdLst>
            <a:ahLst/>
            <a:cxnLst>
              <a:cxn ang="0">
                <a:pos x="T0" y="T1"/>
              </a:cxn>
              <a:cxn ang="0">
                <a:pos x="T2" y="T3"/>
              </a:cxn>
              <a:cxn ang="0">
                <a:pos x="T4" y="T5"/>
              </a:cxn>
              <a:cxn ang="0">
                <a:pos x="T6" y="T7"/>
              </a:cxn>
              <a:cxn ang="0">
                <a:pos x="T8" y="T9"/>
              </a:cxn>
              <a:cxn ang="0">
                <a:pos x="T10" y="T11"/>
              </a:cxn>
            </a:cxnLst>
            <a:rect l="0" t="0" r="r" b="b"/>
            <a:pathLst>
              <a:path w="4508" h="1120">
                <a:moveTo>
                  <a:pt x="4508" y="0"/>
                </a:moveTo>
                <a:lnTo>
                  <a:pt x="4508" y="1120"/>
                </a:lnTo>
                <a:lnTo>
                  <a:pt x="1451" y="1120"/>
                </a:lnTo>
                <a:lnTo>
                  <a:pt x="0" y="567"/>
                </a:lnTo>
                <a:lnTo>
                  <a:pt x="1451" y="0"/>
                </a:lnTo>
                <a:lnTo>
                  <a:pt x="4508" y="0"/>
                </a:ln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4000" b="1" dirty="0">
              <a:latin typeface="Arial Narrow" panose="020B0606020202030204" pitchFamily="34" charset="0"/>
            </a:endParaRPr>
          </a:p>
        </p:txBody>
      </p:sp>
      <p:sp>
        <p:nvSpPr>
          <p:cNvPr id="7" name="Freeform 7"/>
          <p:cNvSpPr>
            <a:spLocks/>
          </p:cNvSpPr>
          <p:nvPr/>
        </p:nvSpPr>
        <p:spPr bwMode="auto">
          <a:xfrm>
            <a:off x="1757363" y="3617339"/>
            <a:ext cx="7156450" cy="2126674"/>
          </a:xfrm>
          <a:custGeom>
            <a:avLst/>
            <a:gdLst>
              <a:gd name="T0" fmla="*/ 4508 w 4508"/>
              <a:gd name="T1" fmla="*/ 553 h 1682"/>
              <a:gd name="T2" fmla="*/ 4508 w 4508"/>
              <a:gd name="T3" fmla="*/ 1682 h 1682"/>
              <a:gd name="T4" fmla="*/ 1451 w 4508"/>
              <a:gd name="T5" fmla="*/ 1682 h 1682"/>
              <a:gd name="T6" fmla="*/ 0 w 4508"/>
              <a:gd name="T7" fmla="*/ 0 h 1682"/>
              <a:gd name="T8" fmla="*/ 1451 w 4508"/>
              <a:gd name="T9" fmla="*/ 553 h 1682"/>
              <a:gd name="T10" fmla="*/ 4508 w 4508"/>
              <a:gd name="T11" fmla="*/ 553 h 1682"/>
            </a:gdLst>
            <a:ahLst/>
            <a:cxnLst>
              <a:cxn ang="0">
                <a:pos x="T0" y="T1"/>
              </a:cxn>
              <a:cxn ang="0">
                <a:pos x="T2" y="T3"/>
              </a:cxn>
              <a:cxn ang="0">
                <a:pos x="T4" y="T5"/>
              </a:cxn>
              <a:cxn ang="0">
                <a:pos x="T6" y="T7"/>
              </a:cxn>
              <a:cxn ang="0">
                <a:pos x="T8" y="T9"/>
              </a:cxn>
              <a:cxn ang="0">
                <a:pos x="T10" y="T11"/>
              </a:cxn>
            </a:cxnLst>
            <a:rect l="0" t="0" r="r" b="b"/>
            <a:pathLst>
              <a:path w="4508" h="1682">
                <a:moveTo>
                  <a:pt x="4508" y="553"/>
                </a:moveTo>
                <a:lnTo>
                  <a:pt x="4508" y="1682"/>
                </a:lnTo>
                <a:lnTo>
                  <a:pt x="1451" y="1682"/>
                </a:lnTo>
                <a:lnTo>
                  <a:pt x="0" y="0"/>
                </a:lnTo>
                <a:lnTo>
                  <a:pt x="1451" y="553"/>
                </a:lnTo>
                <a:lnTo>
                  <a:pt x="4508" y="553"/>
                </a:ln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4000" b="1" dirty="0">
              <a:latin typeface="Arial Narrow" panose="020B0606020202030204" pitchFamily="34" charset="0"/>
            </a:endParaRPr>
          </a:p>
        </p:txBody>
      </p:sp>
      <p:sp>
        <p:nvSpPr>
          <p:cNvPr id="56" name="Oval 24"/>
          <p:cNvSpPr>
            <a:spLocks noChangeArrowheads="1"/>
          </p:cNvSpPr>
          <p:nvPr/>
        </p:nvSpPr>
        <p:spPr bwMode="auto">
          <a:xfrm>
            <a:off x="214315" y="2061588"/>
            <a:ext cx="3113087" cy="3111500"/>
          </a:xfrm>
          <a:prstGeom prst="ellipse">
            <a:avLst/>
          </a:pr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sz="4000" b="1" dirty="0">
              <a:latin typeface="Arial Narrow" panose="020B0606020202030204" pitchFamily="34" charset="0"/>
            </a:endParaRPr>
          </a:p>
        </p:txBody>
      </p:sp>
      <p:sp>
        <p:nvSpPr>
          <p:cNvPr id="17" name="TextBox 16"/>
          <p:cNvSpPr txBox="1"/>
          <p:nvPr/>
        </p:nvSpPr>
        <p:spPr>
          <a:xfrm>
            <a:off x="301627" y="3340339"/>
            <a:ext cx="2938463" cy="553998"/>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3600" dirty="0" smtClean="0">
                <a:latin typeface="Arial Narrow" panose="020B0606020202030204" pitchFamily="34" charset="0"/>
              </a:rPr>
              <a:t>ALTERNATIVE </a:t>
            </a:r>
            <a:r>
              <a:rPr lang="en-US" sz="3600" b="1" dirty="0" smtClean="0">
                <a:latin typeface="Arial Narrow" panose="020B0606020202030204" pitchFamily="34" charset="0"/>
              </a:rPr>
              <a:t>:</a:t>
            </a:r>
            <a:endParaRPr lang="en-US" sz="3600" b="1" dirty="0">
              <a:latin typeface="Arial Narrow" panose="020B0606020202030204" pitchFamily="34" charset="0"/>
            </a:endParaRPr>
          </a:p>
        </p:txBody>
      </p:sp>
      <p:sp>
        <p:nvSpPr>
          <p:cNvPr id="24" name="TextBox 23"/>
          <p:cNvSpPr txBox="1"/>
          <p:nvPr/>
        </p:nvSpPr>
        <p:spPr>
          <a:xfrm>
            <a:off x="4107658" y="1628001"/>
            <a:ext cx="4453731" cy="1107996"/>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3600" b="1" dirty="0">
                <a:latin typeface="Arial Narrow" panose="020B0606020202030204" pitchFamily="34" charset="0"/>
              </a:rPr>
              <a:t>FORMAT </a:t>
            </a:r>
            <a:endParaRPr lang="en-US" sz="3600" b="1" dirty="0" smtClean="0">
              <a:latin typeface="Arial Narrow" panose="020B0606020202030204" pitchFamily="34" charset="0"/>
            </a:endParaRPr>
          </a:p>
          <a:p>
            <a:pPr>
              <a:lnSpc>
                <a:spcPct val="100000"/>
              </a:lnSpc>
              <a:defRPr/>
            </a:pPr>
            <a:r>
              <a:rPr lang="en-US" sz="3600" b="1" dirty="0" smtClean="0">
                <a:latin typeface="Arial Narrow" panose="020B0606020202030204" pitchFamily="34" charset="0"/>
              </a:rPr>
              <a:t>DES </a:t>
            </a:r>
            <a:r>
              <a:rPr lang="en-US" sz="3600" b="1" dirty="0">
                <a:latin typeface="Arial Narrow" panose="020B0606020202030204" pitchFamily="34" charset="0"/>
              </a:rPr>
              <a:t>RÉUNIONS</a:t>
            </a:r>
          </a:p>
        </p:txBody>
      </p:sp>
      <p:sp>
        <p:nvSpPr>
          <p:cNvPr id="25" name="TextBox 24"/>
          <p:cNvSpPr txBox="1"/>
          <p:nvPr/>
        </p:nvSpPr>
        <p:spPr>
          <a:xfrm>
            <a:off x="4107658" y="3050641"/>
            <a:ext cx="4453731" cy="1107996"/>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3600" b="1" dirty="0">
                <a:latin typeface="Arial Narrow" panose="020B0606020202030204" pitchFamily="34" charset="0"/>
              </a:rPr>
              <a:t>FRÉQUENCE ET HEURE DES RÉUNIONS</a:t>
            </a:r>
          </a:p>
        </p:txBody>
      </p:sp>
      <p:sp>
        <p:nvSpPr>
          <p:cNvPr id="26" name="TextBox 25"/>
          <p:cNvSpPr txBox="1"/>
          <p:nvPr/>
        </p:nvSpPr>
        <p:spPr>
          <a:xfrm>
            <a:off x="4107658" y="4503003"/>
            <a:ext cx="4453731" cy="1107996"/>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3600" b="1" dirty="0">
                <a:latin typeface="Arial Narrow" panose="020B0606020202030204" pitchFamily="34" charset="0"/>
              </a:rPr>
              <a:t>CATÉGORIES </a:t>
            </a:r>
            <a:r>
              <a:rPr lang="en-US" sz="3600" b="1" dirty="0" smtClean="0">
                <a:latin typeface="Arial Narrow" panose="020B0606020202030204" pitchFamily="34" charset="0"/>
              </a:rPr>
              <a:t>              DE </a:t>
            </a:r>
            <a:r>
              <a:rPr lang="en-US" sz="3600" b="1" dirty="0">
                <a:latin typeface="Arial Narrow" panose="020B0606020202030204" pitchFamily="34" charset="0"/>
              </a:rPr>
              <a:t>MEMBRES</a:t>
            </a:r>
          </a:p>
        </p:txBody>
      </p:sp>
      <p:sp>
        <p:nvSpPr>
          <p:cNvPr id="5" name="Title 4"/>
          <p:cNvSpPr>
            <a:spLocks noGrp="1"/>
          </p:cNvSpPr>
          <p:nvPr>
            <p:ph type="title"/>
          </p:nvPr>
        </p:nvSpPr>
        <p:spPr>
          <a:xfrm>
            <a:off x="342900" y="470080"/>
            <a:ext cx="8763000" cy="533400"/>
          </a:xfrm>
        </p:spPr>
        <p:txBody>
          <a:bodyPr/>
          <a:lstStyle/>
          <a:p>
            <a:r>
              <a:rPr lang="en-US" sz="2800" b="0" dirty="0" smtClean="0"/>
              <a:t>ADOPTER </a:t>
            </a:r>
            <a:r>
              <a:rPr lang="en-US" sz="2800" b="0" dirty="0"/>
              <a:t>LA FLEXIBILITÉ</a:t>
            </a:r>
          </a:p>
        </p:txBody>
      </p:sp>
      <p:sp>
        <p:nvSpPr>
          <p:cNvPr id="19" name="Text Placeholder 18"/>
          <p:cNvSpPr txBox="1">
            <a:spLocks noGrp="1"/>
          </p:cNvSpPr>
          <p:nvPr>
            <p:ph idx="1"/>
          </p:nvPr>
        </p:nvSpPr>
        <p:spPr>
          <a:xfrm>
            <a:off x="3810000" y="6120827"/>
            <a:ext cx="5098256" cy="584775"/>
          </a:xfrm>
          <a:prstGeom prst="rect">
            <a:avLst/>
          </a:prstGeom>
          <a:noFill/>
        </p:spPr>
        <p:txBody>
          <a:bodyPr wrap="square" rtlCol="0">
            <a:spAutoFit/>
          </a:bodyPr>
          <a:lstStyle/>
          <a:p>
            <a:pPr marL="0" indent="0" algn="r">
              <a:buNone/>
            </a:pPr>
            <a:r>
              <a:rPr lang="en-US" sz="3200" b="1" dirty="0" smtClean="0">
                <a:solidFill>
                  <a:schemeClr val="tx1">
                    <a:lumMod val="50000"/>
                  </a:schemeClr>
                </a:solidFill>
                <a:latin typeface="Arial Narrow" panose="020B0606020202030204" pitchFamily="34" charset="0"/>
              </a:rPr>
              <a:t>ROTARY.ORG/FR/FLEXIBILITY</a:t>
            </a:r>
            <a:endParaRPr lang="en-US" sz="3200" b="1" dirty="0">
              <a:solidFill>
                <a:schemeClr val="tx1">
                  <a:lumMod val="50000"/>
                </a:schemeClr>
              </a:solidFill>
              <a:latin typeface="Arial Narrow" panose="020B0606020202030204" pitchFamily="34" charset="0"/>
            </a:endParaRPr>
          </a:p>
        </p:txBody>
      </p:sp>
      <p:sp>
        <p:nvSpPr>
          <p:cNvPr id="22" name="Freeform 21"/>
          <p:cNvSpPr>
            <a:spLocks/>
          </p:cNvSpPr>
          <p:nvPr/>
        </p:nvSpPr>
        <p:spPr bwMode="auto">
          <a:xfrm>
            <a:off x="5105402" y="1557480"/>
            <a:ext cx="3826047" cy="1308971"/>
          </a:xfrm>
          <a:custGeom>
            <a:avLst/>
            <a:gdLst>
              <a:gd name="T0" fmla="*/ 0 w 2533"/>
              <a:gd name="T1" fmla="*/ 1778000 h 1120"/>
              <a:gd name="T2" fmla="*/ 4021138 w 2533"/>
              <a:gd name="T3" fmla="*/ 1778000 h 1120"/>
              <a:gd name="T4" fmla="*/ 4021138 w 2533"/>
              <a:gd name="T5" fmla="*/ 0 h 1120"/>
              <a:gd name="T6" fmla="*/ 1778000 w 2533"/>
              <a:gd name="T7" fmla="*/ 0 h 1120"/>
              <a:gd name="T8" fmla="*/ 0 w 2533"/>
              <a:gd name="T9" fmla="*/ 1778000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3" h="1120">
                <a:moveTo>
                  <a:pt x="0" y="1120"/>
                </a:moveTo>
                <a:lnTo>
                  <a:pt x="2533" y="1120"/>
                </a:lnTo>
                <a:lnTo>
                  <a:pt x="2533" y="0"/>
                </a:lnTo>
                <a:lnTo>
                  <a:pt x="1120" y="0"/>
                </a:lnTo>
                <a:lnTo>
                  <a:pt x="0" y="1120"/>
                </a:lnTo>
                <a:close/>
              </a:path>
            </a:pathLst>
          </a:custGeom>
          <a:gradFill rotWithShape="1">
            <a:gsLst>
              <a:gs pos="0">
                <a:srgbClr val="01315D">
                  <a:alpha val="28625"/>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endParaRPr lang="en-US" dirty="0"/>
          </a:p>
        </p:txBody>
      </p:sp>
      <p:sp>
        <p:nvSpPr>
          <p:cNvPr id="23" name="Freeform 22"/>
          <p:cNvSpPr>
            <a:spLocks/>
          </p:cNvSpPr>
          <p:nvPr/>
        </p:nvSpPr>
        <p:spPr bwMode="auto">
          <a:xfrm>
            <a:off x="4870450" y="2873337"/>
            <a:ext cx="4037806" cy="1436857"/>
          </a:xfrm>
          <a:custGeom>
            <a:avLst/>
            <a:gdLst>
              <a:gd name="T0" fmla="*/ 0 w 2533"/>
              <a:gd name="T1" fmla="*/ 1778000 h 1120"/>
              <a:gd name="T2" fmla="*/ 4021138 w 2533"/>
              <a:gd name="T3" fmla="*/ 1778000 h 1120"/>
              <a:gd name="T4" fmla="*/ 4021138 w 2533"/>
              <a:gd name="T5" fmla="*/ 0 h 1120"/>
              <a:gd name="T6" fmla="*/ 1778000 w 2533"/>
              <a:gd name="T7" fmla="*/ 0 h 1120"/>
              <a:gd name="T8" fmla="*/ 0 w 2533"/>
              <a:gd name="T9" fmla="*/ 1778000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3" h="1120">
                <a:moveTo>
                  <a:pt x="0" y="1120"/>
                </a:moveTo>
                <a:lnTo>
                  <a:pt x="2533" y="1120"/>
                </a:lnTo>
                <a:lnTo>
                  <a:pt x="2533" y="0"/>
                </a:lnTo>
                <a:lnTo>
                  <a:pt x="1120" y="0"/>
                </a:lnTo>
                <a:lnTo>
                  <a:pt x="0" y="1120"/>
                </a:lnTo>
                <a:close/>
              </a:path>
            </a:pathLst>
          </a:custGeom>
          <a:gradFill rotWithShape="1">
            <a:gsLst>
              <a:gs pos="0">
                <a:srgbClr val="01315D">
                  <a:alpha val="28625"/>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endParaRPr lang="en-US" dirty="0"/>
          </a:p>
        </p:txBody>
      </p:sp>
      <p:sp>
        <p:nvSpPr>
          <p:cNvPr id="27" name="Freeform 26"/>
          <p:cNvSpPr>
            <a:spLocks/>
          </p:cNvSpPr>
          <p:nvPr/>
        </p:nvSpPr>
        <p:spPr bwMode="auto">
          <a:xfrm>
            <a:off x="4107658" y="4289783"/>
            <a:ext cx="4655430" cy="1436857"/>
          </a:xfrm>
          <a:custGeom>
            <a:avLst/>
            <a:gdLst>
              <a:gd name="T0" fmla="*/ 0 w 2533"/>
              <a:gd name="T1" fmla="*/ 1778000 h 1120"/>
              <a:gd name="T2" fmla="*/ 4021138 w 2533"/>
              <a:gd name="T3" fmla="*/ 1778000 h 1120"/>
              <a:gd name="T4" fmla="*/ 4021138 w 2533"/>
              <a:gd name="T5" fmla="*/ 0 h 1120"/>
              <a:gd name="T6" fmla="*/ 1778000 w 2533"/>
              <a:gd name="T7" fmla="*/ 0 h 1120"/>
              <a:gd name="T8" fmla="*/ 0 w 2533"/>
              <a:gd name="T9" fmla="*/ 1778000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3" h="1120">
                <a:moveTo>
                  <a:pt x="0" y="1120"/>
                </a:moveTo>
                <a:lnTo>
                  <a:pt x="2533" y="1120"/>
                </a:lnTo>
                <a:lnTo>
                  <a:pt x="2533" y="0"/>
                </a:lnTo>
                <a:lnTo>
                  <a:pt x="1120" y="0"/>
                </a:lnTo>
                <a:lnTo>
                  <a:pt x="0" y="1120"/>
                </a:lnTo>
                <a:close/>
              </a:path>
            </a:pathLst>
          </a:custGeom>
          <a:gradFill rotWithShape="1">
            <a:gsLst>
              <a:gs pos="0">
                <a:srgbClr val="01315D">
                  <a:alpha val="28625"/>
                </a:srgbClr>
              </a:gs>
              <a:gs pos="100000">
                <a:srgbClr val="FFFFFF">
                  <a:alpha val="0"/>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r>
              <a:rPr lang="en-US" dirty="0" smtClean="0"/>
              <a:t>  </a:t>
            </a:r>
            <a:endParaRPr lang="en-US" dirty="0"/>
          </a:p>
        </p:txBody>
      </p:sp>
    </p:spTree>
    <p:custDataLst>
      <p:tags r:id="rId1"/>
    </p:custDataLst>
    <p:extLst>
      <p:ext uri="{BB962C8B-B14F-4D97-AF65-F5344CB8AC3E}">
        <p14:creationId xmlns:p14="http://schemas.microsoft.com/office/powerpoint/2010/main" val="3885955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8"/>
          <p:cNvSpPr txBox="1">
            <a:spLocks/>
          </p:cNvSpPr>
          <p:nvPr/>
        </p:nvSpPr>
        <p:spPr>
          <a:xfrm>
            <a:off x="3886200" y="6120827"/>
            <a:ext cx="4800600" cy="584775"/>
          </a:xfrm>
          <a:prstGeom prst="rect">
            <a:avLst/>
          </a:prstGeom>
          <a:noFill/>
        </p:spPr>
        <p:txBody>
          <a:bodyPr wrap="square" rtlCol="0">
            <a:sp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b="1" dirty="0" smtClean="0">
                <a:solidFill>
                  <a:schemeClr val="tx1">
                    <a:lumMod val="50000"/>
                  </a:schemeClr>
                </a:solidFill>
                <a:latin typeface="Arial Narrow" panose="020B0606020202030204" pitchFamily="34" charset="0"/>
              </a:rPr>
              <a:t>ROTARY.ORG/LEARN</a:t>
            </a:r>
            <a:endParaRPr lang="en-US" b="1" dirty="0">
              <a:solidFill>
                <a:schemeClr val="tx1">
                  <a:lumMod val="50000"/>
                </a:schemeClr>
              </a:solidFill>
              <a:latin typeface="Arial Narrow" panose="020B0606020202030204" pitchFamily="34" charset="0"/>
            </a:endParaRPr>
          </a:p>
        </p:txBody>
      </p:sp>
      <p:sp>
        <p:nvSpPr>
          <p:cNvPr id="2" name="Title 1"/>
          <p:cNvSpPr>
            <a:spLocks noGrp="1"/>
          </p:cNvSpPr>
          <p:nvPr>
            <p:ph type="title"/>
          </p:nvPr>
        </p:nvSpPr>
        <p:spPr/>
        <p:txBody>
          <a:bodyPr/>
          <a:lstStyle/>
          <a:p>
            <a:r>
              <a:rPr lang="en-US" sz="2800" b="0" dirty="0" smtClean="0"/>
              <a:t>DÉVELOPPEMENT PROFESSIONNEL</a:t>
            </a:r>
            <a:endParaRPr lang="en-US" sz="2800" b="0" dirty="0"/>
          </a:p>
        </p:txBody>
      </p:sp>
      <p:graphicFrame>
        <p:nvGraphicFramePr>
          <p:cNvPr id="5" name="Table 4"/>
          <p:cNvGraphicFramePr>
            <a:graphicFrameLocks noGrp="1"/>
          </p:cNvGraphicFramePr>
          <p:nvPr>
            <p:extLst>
              <p:ext uri="{D42A27DB-BD31-4B8C-83A1-F6EECF244321}">
                <p14:modId xmlns:p14="http://schemas.microsoft.com/office/powerpoint/2010/main" val="4143055051"/>
              </p:ext>
            </p:extLst>
          </p:nvPr>
        </p:nvGraphicFramePr>
        <p:xfrm>
          <a:off x="3733800" y="1295400"/>
          <a:ext cx="6629400" cy="6096000"/>
        </p:xfrm>
        <a:graphic>
          <a:graphicData uri="http://schemas.openxmlformats.org/drawingml/2006/table">
            <a:tbl>
              <a:tblPr firstRow="1" bandRow="1">
                <a:tableStyleId>{D7AC3CCA-C797-4891-BE02-D94E43425B78}</a:tableStyleId>
              </a:tblPr>
              <a:tblGrid>
                <a:gridCol w="6629400">
                  <a:extLst>
                    <a:ext uri="{9D8B030D-6E8A-4147-A177-3AD203B41FA5}">
                      <a16:colId xmlns:a16="http://schemas.microsoft.com/office/drawing/2014/main" val="1834530908"/>
                    </a:ext>
                  </a:extLst>
                </a:gridCol>
              </a:tblGrid>
              <a:tr h="1457523">
                <a:tc>
                  <a:txBody>
                    <a:bodyPr/>
                    <a:lstStyle/>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Réunions de formation</a:t>
                      </a:r>
                    </a:p>
                    <a:p>
                      <a:pPr marL="457200" marR="0" indent="-457200">
                        <a:lnSpc>
                          <a:spcPct val="150000"/>
                        </a:lnSpc>
                        <a:spcBef>
                          <a:spcPts val="0"/>
                        </a:spcBef>
                        <a:spcAft>
                          <a:spcPts val="0"/>
                        </a:spcAft>
                        <a:buFont typeface="Arial" panose="020B0604020202020204" pitchFamily="34" charset="0"/>
                        <a:buChar char="•"/>
                      </a:pPr>
                      <a:r>
                        <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Mentorat</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Leadership en action</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Actions</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3200" b="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Centre de formation en ligne</a:t>
                      </a:r>
                      <a:endPar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p>
                      <a:pPr marL="457200" marR="0" indent="-457200">
                        <a:lnSpc>
                          <a:spcPct val="150000"/>
                        </a:lnSpc>
                        <a:spcBef>
                          <a:spcPts val="0"/>
                        </a:spcBef>
                        <a:spcAft>
                          <a:spcPts val="0"/>
                        </a:spcAft>
                        <a:buFont typeface="Arial" panose="020B0604020202020204" pitchFamily="34" charset="0"/>
                        <a:buChar char="•"/>
                      </a:pPr>
                      <a:r>
                        <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Webinaires</a:t>
                      </a:r>
                    </a:p>
                    <a:p>
                      <a:pPr marL="0" marR="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4483252"/>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92823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7714961"/>
                  </a:ext>
                </a:extLst>
              </a:tr>
            </a:tbl>
          </a:graphicData>
        </a:graphic>
      </p:graphicFrame>
      <p:pic>
        <p:nvPicPr>
          <p:cNvPr id="4" name="Picture 3"/>
          <p:cNvPicPr>
            <a:picLocks noChangeAspect="1"/>
          </p:cNvPicPr>
          <p:nvPr/>
        </p:nvPicPr>
        <p:blipFill rotWithShape="1">
          <a:blip r:embed="rId4"/>
          <a:srcRect l="6123" t="2636" r="12245" b="2448"/>
          <a:stretch/>
        </p:blipFill>
        <p:spPr>
          <a:xfrm>
            <a:off x="304800" y="1082039"/>
            <a:ext cx="3124200" cy="56235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572923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38" t="2125" r="438" b="8611"/>
          <a:stretch/>
        </p:blipFill>
        <p:spPr>
          <a:xfrm>
            <a:off x="3124200" y="3200400"/>
            <a:ext cx="5715000" cy="275096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114800" y="6013894"/>
            <a:ext cx="5007429" cy="830997"/>
          </a:xfrm>
          <a:prstGeom prst="rect">
            <a:avLst/>
          </a:prstGeom>
          <a:noFill/>
        </p:spPr>
        <p:txBody>
          <a:bodyPr wrap="square" rtlCol="0">
            <a:spAutoFit/>
          </a:bodyPr>
          <a:lstStyle/>
          <a:p>
            <a:pPr algn="ctr">
              <a:lnSpc>
                <a:spcPct val="150000"/>
              </a:lnSpc>
            </a:pPr>
            <a:r>
              <a:rPr lang="en-US" sz="3200" b="1" dirty="0" smtClean="0">
                <a:solidFill>
                  <a:srgbClr val="58585A"/>
                </a:solidFill>
                <a:latin typeface="Arial Narrow" panose="020B0606020202030204" pitchFamily="34" charset="0"/>
              </a:rPr>
              <a:t>ROTARY.ORG/FR/ROTARACT</a:t>
            </a:r>
            <a:endParaRPr lang="en-US" sz="3200" b="1" dirty="0">
              <a:solidFill>
                <a:srgbClr val="58585A"/>
              </a:solidFill>
              <a:latin typeface="Arial Narrow" panose="020B0606020202030204" pitchFamily="34" charset="0"/>
            </a:endParaRPr>
          </a:p>
        </p:txBody>
      </p:sp>
      <p:pic>
        <p:nvPicPr>
          <p:cNvPr id="5" name="Picture 4"/>
          <p:cNvPicPr>
            <a:picLocks noChangeAspect="1"/>
          </p:cNvPicPr>
          <p:nvPr/>
        </p:nvPicPr>
        <p:blipFill>
          <a:blip r:embed="rId4"/>
          <a:stretch>
            <a:fillRect/>
          </a:stretch>
        </p:blipFill>
        <p:spPr>
          <a:xfrm>
            <a:off x="228600" y="215479"/>
            <a:ext cx="6877050" cy="30474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0380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8"/>
          <p:cNvSpPr txBox="1">
            <a:spLocks/>
          </p:cNvSpPr>
          <p:nvPr/>
        </p:nvSpPr>
        <p:spPr>
          <a:xfrm>
            <a:off x="5162221" y="5784632"/>
            <a:ext cx="4706008" cy="830997"/>
          </a:xfrm>
          <a:prstGeom prst="rect">
            <a:avLst/>
          </a:prstGeom>
          <a:noFill/>
        </p:spPr>
        <p:txBody>
          <a:bodyPr wrap="square" rtlCol="0">
            <a:sp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b="1" dirty="0">
                <a:solidFill>
                  <a:schemeClr val="tx1">
                    <a:lumMod val="50000"/>
                  </a:schemeClr>
                </a:solidFill>
                <a:latin typeface="Arial Narrow" panose="020B0606020202030204" pitchFamily="34" charset="0"/>
              </a:rPr>
              <a:t>CLUB.INNOVATIONS@</a:t>
            </a:r>
            <a:br>
              <a:rPr lang="en-US" sz="2400" b="1" dirty="0">
                <a:solidFill>
                  <a:schemeClr val="tx1">
                    <a:lumMod val="50000"/>
                  </a:schemeClr>
                </a:solidFill>
                <a:latin typeface="Arial Narrow" panose="020B0606020202030204" pitchFamily="34" charset="0"/>
              </a:rPr>
            </a:br>
            <a:r>
              <a:rPr lang="en-US" sz="2400" b="1" dirty="0">
                <a:solidFill>
                  <a:schemeClr val="tx1">
                    <a:lumMod val="50000"/>
                  </a:schemeClr>
                </a:solidFill>
                <a:latin typeface="Arial Narrow" panose="020B0606020202030204" pitchFamily="34" charset="0"/>
              </a:rPr>
              <a:t>ROTARY.ORG</a:t>
            </a:r>
          </a:p>
        </p:txBody>
      </p:sp>
      <p:pic>
        <p:nvPicPr>
          <p:cNvPr id="2" name="Picture 1"/>
          <p:cNvPicPr>
            <a:picLocks noChangeAspect="1"/>
          </p:cNvPicPr>
          <p:nvPr/>
        </p:nvPicPr>
        <p:blipFill>
          <a:blip r:embed="rId4"/>
          <a:stretch>
            <a:fillRect/>
          </a:stretch>
        </p:blipFill>
        <p:spPr>
          <a:xfrm>
            <a:off x="368578" y="3503549"/>
            <a:ext cx="5194022" cy="3278251"/>
          </a:xfrm>
          <a:prstGeom prst="rect">
            <a:avLst/>
          </a:prstGeom>
          <a:ln>
            <a:solidFill>
              <a:schemeClr val="tx2"/>
            </a:solidFill>
          </a:ln>
        </p:spPr>
      </p:pic>
      <p:pic>
        <p:nvPicPr>
          <p:cNvPr id="3" name="Picture 2"/>
          <p:cNvPicPr>
            <a:picLocks noChangeAspect="1"/>
          </p:cNvPicPr>
          <p:nvPr/>
        </p:nvPicPr>
        <p:blipFill>
          <a:blip r:embed="rId5"/>
          <a:stretch>
            <a:fillRect/>
          </a:stretch>
        </p:blipFill>
        <p:spPr>
          <a:xfrm>
            <a:off x="257434" y="304800"/>
            <a:ext cx="5483258" cy="3052762"/>
          </a:xfrm>
          <a:prstGeom prst="rect">
            <a:avLst/>
          </a:prstGeom>
          <a:ln>
            <a:solidFill>
              <a:schemeClr val="tx2"/>
            </a:solidFill>
          </a:ln>
        </p:spPr>
      </p:pic>
      <p:pic>
        <p:nvPicPr>
          <p:cNvPr id="8" name="Picture 7"/>
          <p:cNvPicPr>
            <a:picLocks noChangeAspect="1"/>
          </p:cNvPicPr>
          <p:nvPr/>
        </p:nvPicPr>
        <p:blipFill>
          <a:blip r:embed="rId6"/>
          <a:stretch>
            <a:fillRect/>
          </a:stretch>
        </p:blipFill>
        <p:spPr>
          <a:xfrm>
            <a:off x="5994881" y="304800"/>
            <a:ext cx="3040688" cy="5112267"/>
          </a:xfrm>
          <a:prstGeom prst="rect">
            <a:avLst/>
          </a:prstGeom>
          <a:ln>
            <a:solidFill>
              <a:schemeClr val="tx2"/>
            </a:solidFill>
          </a:ln>
        </p:spPr>
      </p:pic>
    </p:spTree>
    <p:custDataLst>
      <p:tags r:id="rId1"/>
    </p:custDataLst>
    <p:extLst>
      <p:ext uri="{BB962C8B-B14F-4D97-AF65-F5344CB8AC3E}">
        <p14:creationId xmlns:p14="http://schemas.microsoft.com/office/powerpoint/2010/main" val="3965391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nut 16"/>
          <p:cNvSpPr/>
          <p:nvPr/>
        </p:nvSpPr>
        <p:spPr>
          <a:xfrm>
            <a:off x="1795052" y="152400"/>
            <a:ext cx="5532496" cy="5791200"/>
          </a:xfrm>
          <a:prstGeom prst="donut">
            <a:avLst>
              <a:gd name="adj" fmla="val 2531"/>
            </a:avLst>
          </a:prstGeom>
          <a:solidFill>
            <a:srgbClr val="184994"/>
          </a:solidFill>
          <a:ln>
            <a:solidFill>
              <a:srgbClr val="18499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ffectLst>
                <a:outerShdw blurRad="50800" dist="38100" dir="2700000" algn="tl" rotWithShape="0">
                  <a:prstClr val="black">
                    <a:alpha val="40000"/>
                  </a:prstClr>
                </a:outerShdw>
              </a:effectLst>
            </a:endParaRPr>
          </a:p>
        </p:txBody>
      </p:sp>
      <p:pic>
        <p:nvPicPr>
          <p:cNvPr id="19" name="Picture 18"/>
          <p:cNvPicPr>
            <a:picLocks noChangeAspect="1"/>
          </p:cNvPicPr>
          <p:nvPr/>
        </p:nvPicPr>
        <p:blipFill rotWithShape="1">
          <a:blip r:embed="rId3"/>
          <a:srcRect l="2259" r="7796" b="6535"/>
          <a:stretch/>
        </p:blipFill>
        <p:spPr>
          <a:xfrm>
            <a:off x="685800" y="540248"/>
            <a:ext cx="3810000" cy="3269752"/>
          </a:xfrm>
          <a:prstGeom prst="round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4"/>
          <a:stretch>
            <a:fillRect/>
          </a:stretch>
        </p:blipFill>
        <p:spPr>
          <a:xfrm>
            <a:off x="4953000" y="538844"/>
            <a:ext cx="3768019" cy="3290966"/>
          </a:xfrm>
          <a:prstGeom prst="round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5"/>
          <a:srcRect b="9401"/>
          <a:stretch/>
        </p:blipFill>
        <p:spPr>
          <a:xfrm>
            <a:off x="2667000" y="3374621"/>
            <a:ext cx="3663215" cy="3102379"/>
          </a:xfrm>
          <a:prstGeom prst="round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6"/>
          <a:stretch>
            <a:fillRect/>
          </a:stretch>
        </p:blipFill>
        <p:spPr>
          <a:xfrm>
            <a:off x="620056" y="694670"/>
            <a:ext cx="3037544" cy="5653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7"/>
          <a:stretch>
            <a:fillRect/>
          </a:stretch>
        </p:blipFill>
        <p:spPr>
          <a:xfrm>
            <a:off x="4637499" y="694670"/>
            <a:ext cx="4430301" cy="607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8"/>
          <a:stretch>
            <a:fillRect/>
          </a:stretch>
        </p:blipFill>
        <p:spPr>
          <a:xfrm>
            <a:off x="2590800" y="3342105"/>
            <a:ext cx="3814687" cy="6202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01062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867400"/>
            <a:ext cx="2057400" cy="990600"/>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4"/>
          <a:stretch>
            <a:fillRect/>
          </a:stretch>
        </p:blipFill>
        <p:spPr>
          <a:xfrm>
            <a:off x="-1" y="-23935"/>
            <a:ext cx="9202129" cy="6881935"/>
          </a:xfrm>
          <a:prstGeom prst="rect">
            <a:avLst/>
          </a:prstGeom>
        </p:spPr>
      </p:pic>
    </p:spTree>
    <p:custDataLst>
      <p:tags r:id="rId1"/>
    </p:custDataLst>
    <p:extLst>
      <p:ext uri="{BB962C8B-B14F-4D97-AF65-F5344CB8AC3E}">
        <p14:creationId xmlns:p14="http://schemas.microsoft.com/office/powerpoint/2010/main" val="2526250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p14="http://schemas.microsoft.com/office/powerpoint/2010/main" val="3858818003"/>
              </p:ext>
            </p:extLst>
          </p:nvPr>
        </p:nvGraphicFramePr>
        <p:xfrm>
          <a:off x="381000" y="1203238"/>
          <a:ext cx="8305801" cy="5426162"/>
        </p:xfrm>
        <a:graphic>
          <a:graphicData uri="http://schemas.openxmlformats.org/drawingml/2006/table">
            <a:tbl>
              <a:tblPr firstRow="1" bandRow="1">
                <a:tableStyleId>{8EC20E35-A176-4012-BC5E-935CFFF8708E}</a:tableStyleId>
              </a:tblPr>
              <a:tblGrid>
                <a:gridCol w="3581401">
                  <a:extLst>
                    <a:ext uri="{9D8B030D-6E8A-4147-A177-3AD203B41FA5}">
                      <a16:colId xmlns:a16="http://schemas.microsoft.com/office/drawing/2014/main" val="4231420130"/>
                    </a:ext>
                  </a:extLst>
                </a:gridCol>
                <a:gridCol w="2057399">
                  <a:extLst>
                    <a:ext uri="{9D8B030D-6E8A-4147-A177-3AD203B41FA5}">
                      <a16:colId xmlns:a16="http://schemas.microsoft.com/office/drawing/2014/main" val="1401047628"/>
                    </a:ext>
                  </a:extLst>
                </a:gridCol>
                <a:gridCol w="2667001">
                  <a:extLst>
                    <a:ext uri="{9D8B030D-6E8A-4147-A177-3AD203B41FA5}">
                      <a16:colId xmlns:a16="http://schemas.microsoft.com/office/drawing/2014/main" val="1014883948"/>
                    </a:ext>
                  </a:extLst>
                </a:gridCol>
              </a:tblGrid>
              <a:tr h="1014050">
                <a:tc>
                  <a:txBody>
                    <a:bodyPr/>
                    <a:lstStyle/>
                    <a:p>
                      <a:pPr algn="l"/>
                      <a:endParaRPr lang="fr-FR" sz="3600" noProof="0" dirty="0">
                        <a:latin typeface="Arial Narrow" panose="020B0606020202030204" pitchFamily="34" charset="0"/>
                      </a:endParaRPr>
                    </a:p>
                  </a:txBody>
                  <a:tcPr/>
                </a:tc>
                <a:tc>
                  <a:txBody>
                    <a:bodyPr/>
                    <a:lstStyle/>
                    <a:p>
                      <a:pPr algn="ctr"/>
                      <a:r>
                        <a:rPr lang="fr-FR" sz="3200" noProof="0" dirty="0" smtClean="0">
                          <a:latin typeface="Arial Narrow" panose="020B0606020202030204" pitchFamily="34" charset="0"/>
                        </a:rPr>
                        <a:t>1</a:t>
                      </a:r>
                      <a:r>
                        <a:rPr lang="fr-FR" sz="3200" baseline="30000" noProof="0" dirty="0" smtClean="0">
                          <a:latin typeface="Arial Narrow" panose="020B0606020202030204" pitchFamily="34" charset="0"/>
                        </a:rPr>
                        <a:t>er</a:t>
                      </a:r>
                      <a:r>
                        <a:rPr lang="fr-FR" sz="3200" noProof="0" dirty="0" smtClean="0">
                          <a:latin typeface="Arial Narrow" panose="020B0606020202030204" pitchFamily="34" charset="0"/>
                        </a:rPr>
                        <a:t> janvier 2019</a:t>
                      </a:r>
                      <a:endParaRPr lang="fr-FR" sz="3200" noProof="0" dirty="0">
                        <a:latin typeface="Arial Narrow" panose="020B0606020202030204" pitchFamily="34" charset="0"/>
                      </a:endParaRPr>
                    </a:p>
                  </a:txBody>
                  <a:tcPr/>
                </a:tc>
                <a:tc>
                  <a:txBody>
                    <a:bodyPr/>
                    <a:lstStyle/>
                    <a:p>
                      <a:pPr algn="ctr"/>
                      <a:r>
                        <a:rPr lang="fr-FR" sz="3200" noProof="0" dirty="0" smtClean="0">
                          <a:latin typeface="Arial Narrow" panose="020B0606020202030204" pitchFamily="34" charset="0"/>
                        </a:rPr>
                        <a:t>Depuis le</a:t>
                      </a:r>
                    </a:p>
                    <a:p>
                      <a:pPr algn="ctr"/>
                      <a:r>
                        <a:rPr lang="fr-FR" sz="3200" noProof="0" dirty="0" smtClean="0">
                          <a:latin typeface="Arial Narrow" panose="020B0606020202030204" pitchFamily="34" charset="0"/>
                        </a:rPr>
                        <a:t>1</a:t>
                      </a:r>
                      <a:r>
                        <a:rPr lang="fr-FR" sz="3200" baseline="30000" noProof="0" dirty="0" smtClean="0">
                          <a:latin typeface="Arial Narrow" panose="020B0606020202030204" pitchFamily="34" charset="0"/>
                        </a:rPr>
                        <a:t>er</a:t>
                      </a:r>
                      <a:r>
                        <a:rPr lang="fr-FR" sz="3200" baseline="0" noProof="0" dirty="0" smtClean="0">
                          <a:latin typeface="Arial Narrow" panose="020B0606020202030204" pitchFamily="34" charset="0"/>
                        </a:rPr>
                        <a:t> juillet</a:t>
                      </a:r>
                      <a:r>
                        <a:rPr lang="fr-FR" sz="3200" noProof="0" dirty="0" smtClean="0">
                          <a:latin typeface="Arial Narrow" panose="020B0606020202030204" pitchFamily="34" charset="0"/>
                        </a:rPr>
                        <a:t> 2018</a:t>
                      </a:r>
                      <a:endParaRPr lang="fr-FR" sz="3200" noProof="0" dirty="0">
                        <a:latin typeface="Arial Narrow" panose="020B0606020202030204" pitchFamily="34" charset="0"/>
                      </a:endParaRPr>
                    </a:p>
                  </a:txBody>
                  <a:tcPr/>
                </a:tc>
                <a:extLst>
                  <a:ext uri="{0D108BD9-81ED-4DB2-BD59-A6C34878D82A}">
                    <a16:rowId xmlns:a16="http://schemas.microsoft.com/office/drawing/2014/main" val="1121330239"/>
                  </a:ext>
                </a:extLst>
              </a:tr>
              <a:tr h="1039764">
                <a:tc>
                  <a:txBody>
                    <a:bodyPr/>
                    <a:lstStyle/>
                    <a:p>
                      <a:pPr marL="0" algn="l" defTabSz="457200" rtl="0" eaLnBrk="1" latinLnBrk="0" hangingPunct="1"/>
                      <a:r>
                        <a:rPr lang="fr-FR" sz="4000" kern="1200" noProof="0" dirty="0" smtClean="0">
                          <a:solidFill>
                            <a:srgbClr val="58585A"/>
                          </a:solidFill>
                          <a:latin typeface="Arial Narrow" panose="020B0606020202030204" pitchFamily="34" charset="0"/>
                          <a:ea typeface="+mn-ea"/>
                          <a:cs typeface="+mn-cs"/>
                        </a:rPr>
                        <a:t>Membres</a:t>
                      </a:r>
                      <a:endParaRPr lang="fr-FR" sz="40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4000" kern="1200" noProof="0" dirty="0" smtClean="0">
                          <a:solidFill>
                            <a:srgbClr val="58585A"/>
                          </a:solidFill>
                          <a:latin typeface="Arial Narrow" panose="020B0606020202030204" pitchFamily="34" charset="0"/>
                          <a:ea typeface="+mn-ea"/>
                          <a:cs typeface="+mn-cs"/>
                        </a:rPr>
                        <a:t>1</a:t>
                      </a:r>
                      <a:r>
                        <a:rPr lang="fr-FR" sz="4000" kern="1200" baseline="0" noProof="0" dirty="0" smtClean="0">
                          <a:solidFill>
                            <a:srgbClr val="58585A"/>
                          </a:solidFill>
                          <a:latin typeface="Arial Narrow" panose="020B0606020202030204" pitchFamily="34" charset="0"/>
                          <a:ea typeface="+mn-ea"/>
                          <a:cs typeface="+mn-cs"/>
                        </a:rPr>
                        <a:t> </a:t>
                      </a:r>
                      <a:r>
                        <a:rPr lang="fr-FR" sz="4000" kern="1200" noProof="0" dirty="0" smtClean="0">
                          <a:solidFill>
                            <a:srgbClr val="58585A"/>
                          </a:solidFill>
                          <a:latin typeface="Arial Narrow" panose="020B0606020202030204" pitchFamily="34" charset="0"/>
                          <a:ea typeface="+mn-ea"/>
                          <a:cs typeface="+mn-cs"/>
                        </a:rPr>
                        <a:t>206 501</a:t>
                      </a:r>
                      <a:endParaRPr lang="fr-FR" sz="40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4000" kern="1200" noProof="0" dirty="0" smtClean="0">
                          <a:solidFill>
                            <a:srgbClr val="58585A"/>
                          </a:solidFill>
                          <a:latin typeface="Arial Narrow" panose="020B0606020202030204" pitchFamily="34" charset="0"/>
                          <a:ea typeface="+mn-ea"/>
                          <a:cs typeface="+mn-cs"/>
                        </a:rPr>
                        <a:t>+11 394</a:t>
                      </a:r>
                      <a:endParaRPr lang="fr-FR" sz="4000" kern="1200" noProof="0" dirty="0">
                        <a:solidFill>
                          <a:srgbClr val="58585A"/>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2959540792"/>
                  </a:ext>
                </a:extLst>
              </a:tr>
              <a:tr h="953117">
                <a:tc>
                  <a:txBody>
                    <a:bodyPr/>
                    <a:lstStyle/>
                    <a:p>
                      <a:pPr marL="0" algn="l" defTabSz="457200" rtl="0" eaLnBrk="1" latinLnBrk="0" hangingPunct="1"/>
                      <a:r>
                        <a:rPr lang="fr-FR" sz="3600" kern="1200" noProof="0" dirty="0" smtClean="0">
                          <a:solidFill>
                            <a:srgbClr val="58585A"/>
                          </a:solidFill>
                          <a:latin typeface="Arial Narrow" panose="020B0606020202030204" pitchFamily="34" charset="0"/>
                          <a:ea typeface="+mn-ea"/>
                          <a:cs typeface="+mn-cs"/>
                        </a:rPr>
                        <a:t>Rotary clubs</a:t>
                      </a:r>
                      <a:endParaRPr lang="fr-FR" sz="36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3600" kern="1200" noProof="0" dirty="0" smtClean="0">
                          <a:solidFill>
                            <a:srgbClr val="58585A"/>
                          </a:solidFill>
                          <a:latin typeface="Arial Narrow" panose="020B0606020202030204" pitchFamily="34" charset="0"/>
                          <a:ea typeface="+mn-ea"/>
                          <a:cs typeface="+mn-cs"/>
                        </a:rPr>
                        <a:t>35</a:t>
                      </a:r>
                      <a:r>
                        <a:rPr lang="fr-FR" sz="3600" kern="1200" baseline="0" noProof="0" dirty="0" smtClean="0">
                          <a:solidFill>
                            <a:srgbClr val="58585A"/>
                          </a:solidFill>
                          <a:latin typeface="Arial Narrow" panose="020B0606020202030204" pitchFamily="34" charset="0"/>
                          <a:ea typeface="+mn-ea"/>
                          <a:cs typeface="+mn-cs"/>
                        </a:rPr>
                        <a:t> </a:t>
                      </a:r>
                      <a:r>
                        <a:rPr lang="fr-FR" sz="3600" kern="1200" noProof="0" dirty="0" smtClean="0">
                          <a:solidFill>
                            <a:srgbClr val="58585A"/>
                          </a:solidFill>
                          <a:latin typeface="Arial Narrow" panose="020B0606020202030204" pitchFamily="34" charset="0"/>
                          <a:ea typeface="+mn-ea"/>
                          <a:cs typeface="+mn-cs"/>
                        </a:rPr>
                        <a:t>663</a:t>
                      </a:r>
                      <a:endParaRPr lang="fr-FR" sz="36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3600" kern="1200" noProof="0" dirty="0" smtClean="0">
                          <a:solidFill>
                            <a:srgbClr val="58585A"/>
                          </a:solidFill>
                          <a:latin typeface="Arial Narrow" panose="020B0606020202030204" pitchFamily="34" charset="0"/>
                          <a:ea typeface="+mn-ea"/>
                          <a:cs typeface="+mn-cs"/>
                        </a:rPr>
                        <a:t>-18</a:t>
                      </a:r>
                      <a:endParaRPr lang="fr-FR" sz="3600" kern="1200" noProof="0" dirty="0">
                        <a:solidFill>
                          <a:srgbClr val="58585A"/>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1674228846"/>
                  </a:ext>
                </a:extLst>
              </a:tr>
              <a:tr h="876647">
                <a:tc>
                  <a:txBody>
                    <a:bodyPr/>
                    <a:lstStyle/>
                    <a:p>
                      <a:pPr marL="0" algn="l" defTabSz="457200" rtl="0" eaLnBrk="1" latinLnBrk="0" hangingPunct="1"/>
                      <a:r>
                        <a:rPr lang="fr-FR" sz="3600" kern="1200" noProof="0" dirty="0" smtClean="0">
                          <a:solidFill>
                            <a:srgbClr val="58585A"/>
                          </a:solidFill>
                          <a:latin typeface="Arial Narrow" panose="020B0606020202030204" pitchFamily="34" charset="0"/>
                          <a:ea typeface="+mn-ea"/>
                          <a:cs typeface="+mn-cs"/>
                        </a:rPr>
                        <a:t>Proportion femmes</a:t>
                      </a:r>
                      <a:endParaRPr lang="fr-FR" sz="36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3600" kern="1200" noProof="0" dirty="0" smtClean="0">
                          <a:solidFill>
                            <a:srgbClr val="58585A"/>
                          </a:solidFill>
                          <a:latin typeface="Arial Narrow" panose="020B0606020202030204" pitchFamily="34" charset="0"/>
                          <a:ea typeface="+mn-ea"/>
                          <a:cs typeface="+mn-cs"/>
                        </a:rPr>
                        <a:t>23 %</a:t>
                      </a:r>
                      <a:endParaRPr lang="fr-FR" sz="36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3600" kern="1200" noProof="0" dirty="0" smtClean="0">
                          <a:solidFill>
                            <a:srgbClr val="58585A"/>
                          </a:solidFill>
                          <a:latin typeface="Arial Narrow" panose="020B0606020202030204" pitchFamily="34" charset="0"/>
                          <a:ea typeface="+mn-ea"/>
                          <a:cs typeface="+mn-cs"/>
                        </a:rPr>
                        <a:t>+1 %</a:t>
                      </a:r>
                      <a:endParaRPr lang="fr-FR" sz="3600" kern="1200" noProof="0" dirty="0">
                        <a:solidFill>
                          <a:srgbClr val="58585A"/>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3731825033"/>
                  </a:ext>
                </a:extLst>
              </a:tr>
              <a:tr h="762000">
                <a:tc>
                  <a:txBody>
                    <a:bodyPr/>
                    <a:lstStyle/>
                    <a:p>
                      <a:pPr marL="0" algn="l" defTabSz="457200" rtl="0" eaLnBrk="1" latinLnBrk="0" hangingPunct="1"/>
                      <a:r>
                        <a:rPr lang="fr-FR" sz="3600" kern="1200" noProof="0" dirty="0" smtClean="0">
                          <a:solidFill>
                            <a:srgbClr val="58585A"/>
                          </a:solidFill>
                          <a:latin typeface="Arial Narrow" panose="020B0606020202030204" pitchFamily="34" charset="0"/>
                          <a:ea typeface="+mn-ea"/>
                          <a:cs typeface="+mn-cs"/>
                        </a:rPr>
                        <a:t>Les</a:t>
                      </a:r>
                      <a:r>
                        <a:rPr lang="fr-FR" sz="3600" kern="1200" baseline="0" noProof="0" dirty="0" smtClean="0">
                          <a:solidFill>
                            <a:srgbClr val="58585A"/>
                          </a:solidFill>
                          <a:latin typeface="Arial Narrow" panose="020B0606020202030204" pitchFamily="34" charset="0"/>
                          <a:ea typeface="+mn-ea"/>
                          <a:cs typeface="+mn-cs"/>
                        </a:rPr>
                        <a:t> </a:t>
                      </a:r>
                      <a:r>
                        <a:rPr lang="fr-FR" sz="3600" kern="1200" noProof="0" dirty="0" smtClean="0">
                          <a:solidFill>
                            <a:srgbClr val="58585A"/>
                          </a:solidFill>
                          <a:latin typeface="Arial Narrow" panose="020B0606020202030204" pitchFamily="34" charset="0"/>
                          <a:ea typeface="+mn-ea"/>
                          <a:cs typeface="+mn-cs"/>
                        </a:rPr>
                        <a:t>50 à 69 ans</a:t>
                      </a:r>
                      <a:endParaRPr lang="fr-FR" sz="36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3600" kern="1200" noProof="0" dirty="0" smtClean="0">
                          <a:solidFill>
                            <a:srgbClr val="58585A"/>
                          </a:solidFill>
                          <a:latin typeface="Arial Narrow" panose="020B0606020202030204" pitchFamily="34" charset="0"/>
                          <a:ea typeface="+mn-ea"/>
                          <a:cs typeface="+mn-cs"/>
                        </a:rPr>
                        <a:t>28 %</a:t>
                      </a:r>
                      <a:endParaRPr lang="fr-FR" sz="36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3600" kern="1200" noProof="0" dirty="0" smtClean="0">
                          <a:solidFill>
                            <a:srgbClr val="58585A"/>
                          </a:solidFill>
                          <a:latin typeface="Arial Narrow" panose="020B0606020202030204" pitchFamily="34" charset="0"/>
                          <a:ea typeface="+mn-ea"/>
                          <a:cs typeface="+mn-cs"/>
                        </a:rPr>
                        <a:t>--</a:t>
                      </a:r>
                      <a:endParaRPr lang="fr-FR" sz="3600" kern="1200" noProof="0" dirty="0">
                        <a:solidFill>
                          <a:srgbClr val="58585A"/>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2425052666"/>
                  </a:ext>
                </a:extLst>
              </a:tr>
              <a:tr h="727834">
                <a:tc>
                  <a:txBody>
                    <a:bodyPr/>
                    <a:lstStyle/>
                    <a:p>
                      <a:pPr marL="0" algn="l" defTabSz="457200" rtl="0" eaLnBrk="1" latinLnBrk="0" hangingPunct="1"/>
                      <a:r>
                        <a:rPr lang="fr-FR" sz="3600" kern="1200" noProof="0" dirty="0" smtClean="0">
                          <a:solidFill>
                            <a:srgbClr val="58585A"/>
                          </a:solidFill>
                          <a:latin typeface="Arial Narrow" panose="020B0606020202030204" pitchFamily="34" charset="0"/>
                          <a:ea typeface="+mn-ea"/>
                          <a:cs typeface="+mn-cs"/>
                        </a:rPr>
                        <a:t>Moins</a:t>
                      </a:r>
                      <a:r>
                        <a:rPr lang="fr-FR" sz="3600" kern="1200" baseline="0" noProof="0" dirty="0" smtClean="0">
                          <a:solidFill>
                            <a:srgbClr val="58585A"/>
                          </a:solidFill>
                          <a:latin typeface="Arial Narrow" panose="020B0606020202030204" pitchFamily="34" charset="0"/>
                          <a:ea typeface="+mn-ea"/>
                          <a:cs typeface="+mn-cs"/>
                        </a:rPr>
                        <a:t> de</a:t>
                      </a:r>
                      <a:r>
                        <a:rPr lang="fr-FR" sz="3600" kern="1200" noProof="0" dirty="0" smtClean="0">
                          <a:solidFill>
                            <a:srgbClr val="58585A"/>
                          </a:solidFill>
                          <a:latin typeface="Arial Narrow" panose="020B0606020202030204" pitchFamily="34" charset="0"/>
                          <a:ea typeface="+mn-ea"/>
                          <a:cs typeface="+mn-cs"/>
                        </a:rPr>
                        <a:t> 40 ans</a:t>
                      </a:r>
                      <a:endParaRPr lang="fr-FR" sz="36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3600" kern="1200" noProof="0" dirty="0" smtClean="0">
                          <a:solidFill>
                            <a:srgbClr val="58585A"/>
                          </a:solidFill>
                          <a:latin typeface="Arial Narrow" panose="020B0606020202030204" pitchFamily="34" charset="0"/>
                          <a:ea typeface="+mn-ea"/>
                          <a:cs typeface="+mn-cs"/>
                        </a:rPr>
                        <a:t>5 %</a:t>
                      </a:r>
                      <a:endParaRPr lang="fr-FR" sz="3600" kern="1200" noProof="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fr-FR" sz="3600" kern="1200" noProof="0" dirty="0" smtClean="0">
                          <a:solidFill>
                            <a:srgbClr val="58585A"/>
                          </a:solidFill>
                          <a:latin typeface="Arial Narrow" panose="020B0606020202030204" pitchFamily="34" charset="0"/>
                          <a:ea typeface="+mn-ea"/>
                          <a:cs typeface="+mn-cs"/>
                        </a:rPr>
                        <a:t>--</a:t>
                      </a:r>
                      <a:endParaRPr lang="fr-FR" sz="3600" kern="1200" noProof="0" dirty="0">
                        <a:solidFill>
                          <a:srgbClr val="58585A"/>
                        </a:solidFill>
                        <a:latin typeface="Arial Narrow" panose="020B0606020202030204" pitchFamily="34" charset="0"/>
                        <a:ea typeface="+mn-ea"/>
                        <a:cs typeface="+mn-cs"/>
                      </a:endParaRPr>
                    </a:p>
                  </a:txBody>
                  <a:tcPr anchor="ctr"/>
                </a:tc>
                <a:extLst>
                  <a:ext uri="{0D108BD9-81ED-4DB2-BD59-A6C34878D82A}">
                    <a16:rowId xmlns:a16="http://schemas.microsoft.com/office/drawing/2014/main" val="3342707865"/>
                  </a:ext>
                </a:extLst>
              </a:tr>
            </a:tbl>
          </a:graphicData>
        </a:graphic>
      </p:graphicFrame>
      <p:sp>
        <p:nvSpPr>
          <p:cNvPr id="2" name="Title 1"/>
          <p:cNvSpPr>
            <a:spLocks noGrp="1"/>
          </p:cNvSpPr>
          <p:nvPr>
            <p:ph type="title"/>
          </p:nvPr>
        </p:nvSpPr>
        <p:spPr/>
        <p:txBody>
          <a:bodyPr/>
          <a:lstStyle/>
          <a:p>
            <a:r>
              <a:rPr lang="fr-FR" sz="2800" dirty="0" smtClean="0"/>
              <a:t>VUE D’ENSEMBLE DES EFFECTIFS</a:t>
            </a:r>
            <a:endParaRPr lang="fr-FR" sz="2800" dirty="0"/>
          </a:p>
        </p:txBody>
      </p:sp>
    </p:spTree>
    <p:custDataLst>
      <p:tags r:id="rId1"/>
    </p:custDataLst>
    <p:extLst>
      <p:ext uri="{BB962C8B-B14F-4D97-AF65-F5344CB8AC3E}">
        <p14:creationId xmlns:p14="http://schemas.microsoft.com/office/powerpoint/2010/main" val="242490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b="18102"/>
          <a:stretch/>
        </p:blipFill>
        <p:spPr>
          <a:xfrm>
            <a:off x="190500" y="2463027"/>
            <a:ext cx="8762130" cy="2337573"/>
          </a:xfrm>
          <a:prstGeom prst="rect">
            <a:avLst/>
          </a:prstGeom>
          <a:ln>
            <a:solidFill>
              <a:srgbClr val="958D85"/>
            </a:solidFill>
          </a:ln>
        </p:spPr>
      </p:pic>
      <p:sp>
        <p:nvSpPr>
          <p:cNvPr id="2" name="Title 1"/>
          <p:cNvSpPr>
            <a:spLocks noGrp="1"/>
          </p:cNvSpPr>
          <p:nvPr>
            <p:ph type="title"/>
          </p:nvPr>
        </p:nvSpPr>
        <p:spPr>
          <a:xfrm>
            <a:off x="381000" y="457200"/>
            <a:ext cx="8763000" cy="533400"/>
          </a:xfrm>
        </p:spPr>
        <p:txBody>
          <a:bodyPr/>
          <a:lstStyle/>
          <a:p>
            <a:r>
              <a:rPr lang="en-US" sz="2400" dirty="0"/>
              <a:t>TENDANCES ANNUELLES : FACTURATION DE JUILLET ET JANVIER</a:t>
            </a:r>
          </a:p>
        </p:txBody>
      </p:sp>
      <p:cxnSp>
        <p:nvCxnSpPr>
          <p:cNvPr id="30" name="Straight Connector 29"/>
          <p:cNvCxnSpPr/>
          <p:nvPr/>
        </p:nvCxnSpPr>
        <p:spPr>
          <a:xfrm>
            <a:off x="-228600" y="4114800"/>
            <a:ext cx="9577157" cy="0"/>
          </a:xfrm>
          <a:prstGeom prst="line">
            <a:avLst/>
          </a:prstGeom>
          <a:ln w="92075">
            <a:solidFill>
              <a:srgbClr val="F7A81B"/>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381001" y="1600200"/>
            <a:ext cx="1748100" cy="523220"/>
          </a:xfrm>
          <a:prstGeom prst="rect">
            <a:avLst/>
          </a:prstGeom>
          <a:noFill/>
        </p:spPr>
        <p:txBody>
          <a:bodyPr wrap="square" rtlCol="0">
            <a:spAutoFit/>
          </a:bodyPr>
          <a:lstStyle/>
          <a:p>
            <a:r>
              <a:rPr lang="en-US" sz="2800" b="1" dirty="0" smtClean="0">
                <a:solidFill>
                  <a:schemeClr val="tx1">
                    <a:lumMod val="75000"/>
                  </a:schemeClr>
                </a:solidFill>
                <a:latin typeface="Arial Narrow" panose="020B0606020202030204" pitchFamily="34" charset="0"/>
              </a:rPr>
              <a:t>2014/2015</a:t>
            </a:r>
            <a:endParaRPr lang="en-US" sz="2800" b="1" dirty="0">
              <a:solidFill>
                <a:schemeClr val="tx1">
                  <a:lumMod val="75000"/>
                </a:schemeClr>
              </a:solidFill>
              <a:latin typeface="Arial Narrow" panose="020B0606020202030204" pitchFamily="34" charset="0"/>
            </a:endParaRPr>
          </a:p>
        </p:txBody>
      </p:sp>
      <p:sp>
        <p:nvSpPr>
          <p:cNvPr id="42" name="TextBox 41"/>
          <p:cNvSpPr txBox="1"/>
          <p:nvPr/>
        </p:nvSpPr>
        <p:spPr>
          <a:xfrm>
            <a:off x="2286000" y="1595108"/>
            <a:ext cx="1580463" cy="523220"/>
          </a:xfrm>
          <a:prstGeom prst="rect">
            <a:avLst/>
          </a:prstGeom>
          <a:noFill/>
        </p:spPr>
        <p:txBody>
          <a:bodyPr wrap="square" rtlCol="0">
            <a:spAutoFit/>
          </a:bodyPr>
          <a:lstStyle/>
          <a:p>
            <a:r>
              <a:rPr lang="en-US" sz="2800" b="1" dirty="0" smtClean="0">
                <a:solidFill>
                  <a:schemeClr val="tx1">
                    <a:lumMod val="75000"/>
                  </a:schemeClr>
                </a:solidFill>
                <a:latin typeface="Arial Narrow" panose="020B0606020202030204" pitchFamily="34" charset="0"/>
              </a:rPr>
              <a:t>2015/2016</a:t>
            </a:r>
            <a:endParaRPr lang="en-US" sz="2800" b="1" dirty="0">
              <a:solidFill>
                <a:schemeClr val="tx1">
                  <a:lumMod val="75000"/>
                </a:schemeClr>
              </a:solidFill>
              <a:latin typeface="Arial Narrow" panose="020B0606020202030204" pitchFamily="34" charset="0"/>
            </a:endParaRPr>
          </a:p>
        </p:txBody>
      </p:sp>
      <p:sp>
        <p:nvSpPr>
          <p:cNvPr id="43" name="TextBox 42"/>
          <p:cNvSpPr txBox="1"/>
          <p:nvPr/>
        </p:nvSpPr>
        <p:spPr>
          <a:xfrm>
            <a:off x="4285563" y="1602452"/>
            <a:ext cx="1675413" cy="523220"/>
          </a:xfrm>
          <a:prstGeom prst="rect">
            <a:avLst/>
          </a:prstGeom>
          <a:noFill/>
        </p:spPr>
        <p:txBody>
          <a:bodyPr wrap="square" rtlCol="0">
            <a:spAutoFit/>
          </a:bodyPr>
          <a:lstStyle/>
          <a:p>
            <a:r>
              <a:rPr lang="en-US" sz="2800" b="1" dirty="0" smtClean="0">
                <a:solidFill>
                  <a:schemeClr val="tx1">
                    <a:lumMod val="75000"/>
                  </a:schemeClr>
                </a:solidFill>
                <a:latin typeface="Arial Narrow" panose="020B0606020202030204" pitchFamily="34" charset="0"/>
              </a:rPr>
              <a:t>2016/2017</a:t>
            </a:r>
            <a:endParaRPr lang="en-US" sz="2800" b="1" dirty="0">
              <a:solidFill>
                <a:schemeClr val="tx1">
                  <a:lumMod val="75000"/>
                </a:schemeClr>
              </a:solidFill>
              <a:latin typeface="Arial Narrow" panose="020B0606020202030204" pitchFamily="34" charset="0"/>
            </a:endParaRPr>
          </a:p>
        </p:txBody>
      </p:sp>
      <p:sp>
        <p:nvSpPr>
          <p:cNvPr id="48" name="TextBox 47"/>
          <p:cNvSpPr txBox="1"/>
          <p:nvPr/>
        </p:nvSpPr>
        <p:spPr>
          <a:xfrm>
            <a:off x="34587" y="5039380"/>
            <a:ext cx="14132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JUILLET</a:t>
            </a:r>
          </a:p>
        </p:txBody>
      </p:sp>
      <p:sp>
        <p:nvSpPr>
          <p:cNvPr id="49" name="TextBox 48"/>
          <p:cNvSpPr txBox="1"/>
          <p:nvPr/>
        </p:nvSpPr>
        <p:spPr>
          <a:xfrm>
            <a:off x="1950525" y="5060091"/>
            <a:ext cx="1478475"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JUILLET</a:t>
            </a:r>
          </a:p>
        </p:txBody>
      </p:sp>
      <p:sp>
        <p:nvSpPr>
          <p:cNvPr id="50" name="TextBox 49"/>
          <p:cNvSpPr txBox="1"/>
          <p:nvPr/>
        </p:nvSpPr>
        <p:spPr>
          <a:xfrm>
            <a:off x="3866463" y="5060091"/>
            <a:ext cx="1488438"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JUILLET</a:t>
            </a:r>
          </a:p>
        </p:txBody>
      </p:sp>
      <p:sp>
        <p:nvSpPr>
          <p:cNvPr id="51" name="TextBox 50"/>
          <p:cNvSpPr txBox="1"/>
          <p:nvPr/>
        </p:nvSpPr>
        <p:spPr>
          <a:xfrm>
            <a:off x="6019800" y="5039026"/>
            <a:ext cx="1371600"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JUILLET</a:t>
            </a:r>
          </a:p>
        </p:txBody>
      </p:sp>
      <p:sp>
        <p:nvSpPr>
          <p:cNvPr id="52" name="TextBox 51"/>
          <p:cNvSpPr txBox="1"/>
          <p:nvPr/>
        </p:nvSpPr>
        <p:spPr>
          <a:xfrm>
            <a:off x="7768018" y="5060091"/>
            <a:ext cx="1375982"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JUILLET</a:t>
            </a:r>
          </a:p>
        </p:txBody>
      </p:sp>
      <p:sp>
        <p:nvSpPr>
          <p:cNvPr id="22" name="TextBox 21"/>
          <p:cNvSpPr txBox="1"/>
          <p:nvPr/>
        </p:nvSpPr>
        <p:spPr>
          <a:xfrm>
            <a:off x="6145825" y="1595108"/>
            <a:ext cx="1622192" cy="523220"/>
          </a:xfrm>
          <a:prstGeom prst="rect">
            <a:avLst/>
          </a:prstGeom>
          <a:noFill/>
        </p:spPr>
        <p:txBody>
          <a:bodyPr wrap="square" rtlCol="0">
            <a:spAutoFit/>
          </a:bodyPr>
          <a:lstStyle/>
          <a:p>
            <a:r>
              <a:rPr lang="en-US" sz="2800" b="1" dirty="0" smtClean="0">
                <a:solidFill>
                  <a:schemeClr val="tx1">
                    <a:lumMod val="75000"/>
                  </a:schemeClr>
                </a:solidFill>
                <a:latin typeface="Arial Narrow" panose="020B0606020202030204" pitchFamily="34" charset="0"/>
              </a:rPr>
              <a:t>2017/2018</a:t>
            </a:r>
            <a:endParaRPr lang="en-US" sz="2800" b="1" dirty="0">
              <a:solidFill>
                <a:schemeClr val="tx1">
                  <a:lumMod val="75000"/>
                </a:schemeClr>
              </a:solidFill>
              <a:latin typeface="Arial Narrow" panose="020B0606020202030204" pitchFamily="34" charset="0"/>
            </a:endParaRPr>
          </a:p>
        </p:txBody>
      </p:sp>
      <p:sp>
        <p:nvSpPr>
          <p:cNvPr id="17" name="TextBox 16"/>
          <p:cNvSpPr txBox="1"/>
          <p:nvPr/>
        </p:nvSpPr>
        <p:spPr>
          <a:xfrm>
            <a:off x="7620001" y="1589311"/>
            <a:ext cx="1728556" cy="523220"/>
          </a:xfrm>
          <a:prstGeom prst="rect">
            <a:avLst/>
          </a:prstGeom>
          <a:noFill/>
        </p:spPr>
        <p:txBody>
          <a:bodyPr wrap="square" rtlCol="0">
            <a:spAutoFit/>
          </a:bodyPr>
          <a:lstStyle/>
          <a:p>
            <a:r>
              <a:rPr lang="en-US" sz="2800" b="1" dirty="0" smtClean="0">
                <a:solidFill>
                  <a:schemeClr val="tx1">
                    <a:lumMod val="75000"/>
                  </a:schemeClr>
                </a:solidFill>
                <a:latin typeface="Arial Narrow" panose="020B0606020202030204" pitchFamily="34" charset="0"/>
              </a:rPr>
              <a:t>2018/2019</a:t>
            </a:r>
            <a:endParaRPr lang="en-US" sz="2800" b="1" dirty="0">
              <a:solidFill>
                <a:schemeClr val="tx1">
                  <a:lumMod val="75000"/>
                </a:schemeClr>
              </a:solidFill>
              <a:latin typeface="Arial Narrow" panose="020B060602020203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929631704"/>
              </p:ext>
            </p:extLst>
          </p:nvPr>
        </p:nvGraphicFramePr>
        <p:xfrm>
          <a:off x="5105401" y="5584890"/>
          <a:ext cx="3847230" cy="1217979"/>
        </p:xfrm>
        <a:graphic>
          <a:graphicData uri="http://schemas.openxmlformats.org/drawingml/2006/table">
            <a:tbl>
              <a:tblPr firstRow="1" bandRow="1">
                <a:tableStyleId>{5C22544A-7EE6-4342-B048-85BDC9FD1C3A}</a:tableStyleId>
              </a:tblPr>
              <a:tblGrid>
                <a:gridCol w="3847230">
                  <a:extLst>
                    <a:ext uri="{9D8B030D-6E8A-4147-A177-3AD203B41FA5}">
                      <a16:colId xmlns:a16="http://schemas.microsoft.com/office/drawing/2014/main" val="1939518341"/>
                    </a:ext>
                  </a:extLst>
                </a:gridCol>
              </a:tblGrid>
              <a:tr h="660353">
                <a:tc>
                  <a:txBody>
                    <a:bodyPr/>
                    <a:lstStyle/>
                    <a:p>
                      <a:pPr algn="ctr"/>
                      <a:r>
                        <a:rPr lang="en-US" sz="2800" b="1" kern="1200" dirty="0" smtClean="0">
                          <a:solidFill>
                            <a:schemeClr val="lt1"/>
                          </a:solidFill>
                          <a:effectLst/>
                          <a:latin typeface="Arial Narrow" panose="020B0606020202030204" pitchFamily="34" charset="0"/>
                          <a:ea typeface="+mn-ea"/>
                          <a:cs typeface="+mn-cs"/>
                        </a:rPr>
                        <a:t>-10 528 MEMBRES</a:t>
                      </a:r>
                      <a:endParaRPr lang="en-US" sz="2800" dirty="0">
                        <a:latin typeface="Arial Narrow" panose="020B0606020202030204" pitchFamily="34" charset="0"/>
                      </a:endParaRPr>
                    </a:p>
                  </a:txBody>
                  <a:tcPr anchor="ctr">
                    <a:solidFill>
                      <a:schemeClr val="tx1">
                        <a:alpha val="98000"/>
                      </a:schemeClr>
                    </a:solidFill>
                  </a:tcPr>
                </a:tc>
                <a:extLst>
                  <a:ext uri="{0D108BD9-81ED-4DB2-BD59-A6C34878D82A}">
                    <a16:rowId xmlns:a16="http://schemas.microsoft.com/office/drawing/2014/main" val="3429516886"/>
                  </a:ext>
                </a:extLst>
              </a:tr>
              <a:tr h="557626">
                <a:tc>
                  <a:txBody>
                    <a:bodyPr/>
                    <a:lstStyle/>
                    <a:p>
                      <a:pPr marL="0" indent="0" algn="r">
                        <a:buFont typeface="Arial" panose="020B0604020202020204" pitchFamily="34" charset="0"/>
                        <a:buNone/>
                      </a:pPr>
                      <a:r>
                        <a:rPr lang="en-US" sz="2800" dirty="0" smtClean="0">
                          <a:solidFill>
                            <a:schemeClr val="bg1"/>
                          </a:solidFill>
                          <a:latin typeface="Arial Narrow" panose="020B0606020202030204" pitchFamily="34" charset="0"/>
                        </a:rPr>
                        <a:t> </a:t>
                      </a:r>
                      <a:r>
                        <a:rPr lang="fr-FR" sz="2800" noProof="0" dirty="0" smtClean="0">
                          <a:solidFill>
                            <a:schemeClr val="bg1"/>
                          </a:solidFill>
                          <a:latin typeface="Arial Narrow" panose="020B0606020202030204" pitchFamily="34" charset="0"/>
                        </a:rPr>
                        <a:t>À partir du</a:t>
                      </a:r>
                      <a:r>
                        <a:rPr lang="fr-FR" sz="2800" baseline="0" noProof="0" dirty="0" smtClean="0">
                          <a:solidFill>
                            <a:schemeClr val="bg1"/>
                          </a:solidFill>
                          <a:latin typeface="Arial Narrow" panose="020B0606020202030204" pitchFamily="34" charset="0"/>
                        </a:rPr>
                        <a:t> 1</a:t>
                      </a:r>
                      <a:r>
                        <a:rPr lang="fr-FR" sz="2800" baseline="30000" noProof="0" dirty="0" smtClean="0">
                          <a:solidFill>
                            <a:schemeClr val="bg1"/>
                          </a:solidFill>
                          <a:latin typeface="Arial Narrow" panose="020B0606020202030204" pitchFamily="34" charset="0"/>
                        </a:rPr>
                        <a:t>er</a:t>
                      </a:r>
                      <a:r>
                        <a:rPr lang="fr-FR" sz="2800" baseline="0" noProof="0" dirty="0" smtClean="0">
                          <a:solidFill>
                            <a:schemeClr val="bg1"/>
                          </a:solidFill>
                          <a:latin typeface="Arial Narrow" panose="020B0606020202030204" pitchFamily="34" charset="0"/>
                        </a:rPr>
                        <a:t> janvier 2018</a:t>
                      </a:r>
                      <a:endParaRPr lang="fr-FR" sz="2800" baseline="0" noProof="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sp>
        <p:nvSpPr>
          <p:cNvPr id="16" name="Donut 15"/>
          <p:cNvSpPr/>
          <p:nvPr/>
        </p:nvSpPr>
        <p:spPr>
          <a:xfrm>
            <a:off x="6629399" y="3230120"/>
            <a:ext cx="533401" cy="579880"/>
          </a:xfrm>
          <a:prstGeom prst="donut">
            <a:avLst>
              <a:gd name="adj" fmla="val 5250"/>
            </a:avLst>
          </a:prstGeom>
          <a:solidFill>
            <a:srgbClr val="184994"/>
          </a:solidFill>
          <a:ln>
            <a:solidFill>
              <a:srgbClr val="184994"/>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8" name="Donut 17"/>
          <p:cNvSpPr/>
          <p:nvPr/>
        </p:nvSpPr>
        <p:spPr>
          <a:xfrm>
            <a:off x="8565078" y="3589573"/>
            <a:ext cx="502722" cy="525227"/>
          </a:xfrm>
          <a:prstGeom prst="donut">
            <a:avLst>
              <a:gd name="adj" fmla="val 5250"/>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939258431"/>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4294967295"/>
            <p:extLst>
              <p:ext uri="{D42A27DB-BD31-4B8C-83A1-F6EECF244321}">
                <p14:modId xmlns:p14="http://schemas.microsoft.com/office/powerpoint/2010/main" val="623984261"/>
              </p:ext>
            </p:extLst>
          </p:nvPr>
        </p:nvGraphicFramePr>
        <p:xfrm>
          <a:off x="228600" y="1981200"/>
          <a:ext cx="8763000" cy="4770158"/>
        </p:xfrm>
        <a:graphic>
          <a:graphicData uri="http://schemas.openxmlformats.org/drawingml/2006/table">
            <a:tbl>
              <a:tblPr firstRow="1" bandRow="1">
                <a:tableStyleId>{8EC20E35-A176-4012-BC5E-935CFFF8708E}</a:tableStyleId>
              </a:tblPr>
              <a:tblGrid>
                <a:gridCol w="4343400">
                  <a:extLst>
                    <a:ext uri="{9D8B030D-6E8A-4147-A177-3AD203B41FA5}">
                      <a16:colId xmlns:a16="http://schemas.microsoft.com/office/drawing/2014/main" val="906098905"/>
                    </a:ext>
                  </a:extLst>
                </a:gridCol>
                <a:gridCol w="2209800">
                  <a:extLst>
                    <a:ext uri="{9D8B030D-6E8A-4147-A177-3AD203B41FA5}">
                      <a16:colId xmlns:a16="http://schemas.microsoft.com/office/drawing/2014/main" val="1401047628"/>
                    </a:ext>
                  </a:extLst>
                </a:gridCol>
                <a:gridCol w="2209800">
                  <a:extLst>
                    <a:ext uri="{9D8B030D-6E8A-4147-A177-3AD203B41FA5}">
                      <a16:colId xmlns:a16="http://schemas.microsoft.com/office/drawing/2014/main" val="1161795080"/>
                    </a:ext>
                  </a:extLst>
                </a:gridCol>
              </a:tblGrid>
              <a:tr h="609600">
                <a:tc>
                  <a:txBody>
                    <a:bodyPr/>
                    <a:lstStyle/>
                    <a:p>
                      <a:pPr algn="l"/>
                      <a:r>
                        <a:rPr lang="en-US" sz="2400" dirty="0" smtClean="0">
                          <a:latin typeface="Arial Narrow" panose="020B0606020202030204" pitchFamily="34" charset="0"/>
                        </a:rPr>
                        <a:t>TENDANCE AU </a:t>
                      </a:r>
                      <a:r>
                        <a:rPr lang="en-US" sz="2400" baseline="0" dirty="0" smtClean="0">
                          <a:latin typeface="Arial Narrow" panose="020B0606020202030204" pitchFamily="34" charset="0"/>
                        </a:rPr>
                        <a:t>(DATE)</a:t>
                      </a:r>
                      <a:endParaRPr lang="en-US" sz="2400" dirty="0">
                        <a:latin typeface="Arial Narrow" panose="020B0606020202030204" pitchFamily="34" charset="0"/>
                      </a:endParaRPr>
                    </a:p>
                  </a:txBody>
                  <a:tcPr/>
                </a:tc>
                <a:tc>
                  <a:txBody>
                    <a:bodyPr/>
                    <a:lstStyle/>
                    <a:p>
                      <a:pPr algn="ctr"/>
                      <a:r>
                        <a:rPr lang="en-US" sz="2400" baseline="0" dirty="0" smtClean="0">
                          <a:latin typeface="Arial Narrow" panose="020B0606020202030204" pitchFamily="34" charset="0"/>
                        </a:rPr>
                        <a:t>DISTRICT</a:t>
                      </a:r>
                      <a:endParaRPr lang="en-US" sz="2400" dirty="0">
                        <a:latin typeface="Arial Narrow" panose="020B0606020202030204" pitchFamily="34" charset="0"/>
                      </a:endParaRPr>
                    </a:p>
                  </a:txBody>
                  <a:tcPr/>
                </a:tc>
                <a:tc>
                  <a:txBody>
                    <a:bodyPr/>
                    <a:lstStyle/>
                    <a:p>
                      <a:pPr algn="ctr"/>
                      <a:r>
                        <a:rPr lang="en-US" sz="2400" dirty="0" smtClean="0">
                          <a:latin typeface="Arial Narrow" panose="020B0606020202030204" pitchFamily="34" charset="0"/>
                        </a:rPr>
                        <a:t>MONDE</a:t>
                      </a:r>
                      <a:endParaRPr lang="en-US" sz="2400" dirty="0">
                        <a:latin typeface="Arial Narrow" panose="020B0606020202030204" pitchFamily="34" charset="0"/>
                      </a:endParaRPr>
                    </a:p>
                  </a:txBody>
                  <a:tcPr/>
                </a:tc>
                <a:extLst>
                  <a:ext uri="{0D108BD9-81ED-4DB2-BD59-A6C34878D82A}">
                    <a16:rowId xmlns:a16="http://schemas.microsoft.com/office/drawing/2014/main" val="1121330239"/>
                  </a:ext>
                </a:extLst>
              </a:tr>
              <a:tr h="670864">
                <a:tc>
                  <a:txBody>
                    <a:bodyPr/>
                    <a:lstStyle/>
                    <a:p>
                      <a:r>
                        <a:rPr lang="en-US" sz="2800" dirty="0" smtClean="0">
                          <a:solidFill>
                            <a:srgbClr val="58585A"/>
                          </a:solidFill>
                          <a:latin typeface="Arial Narrow" panose="020B0606020202030204" pitchFamily="34" charset="0"/>
                        </a:rPr>
                        <a:t>Hommes </a:t>
                      </a:r>
                      <a:r>
                        <a:rPr lang="en-US" sz="2800" dirty="0">
                          <a:solidFill>
                            <a:srgbClr val="58585A"/>
                          </a:solidFill>
                          <a:latin typeface="Arial Narrow" panose="020B0606020202030204" pitchFamily="34" charset="0"/>
                        </a:rPr>
                        <a:t>/ </a:t>
                      </a:r>
                      <a:r>
                        <a:rPr lang="en-US" sz="2800" dirty="0" smtClean="0">
                          <a:solidFill>
                            <a:srgbClr val="58585A"/>
                          </a:solidFill>
                          <a:latin typeface="Arial Narrow" panose="020B0606020202030204" pitchFamily="34" charset="0"/>
                        </a:rPr>
                        <a:t>Femmes</a:t>
                      </a:r>
                      <a:endParaRPr lang="en-US" sz="28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XX % / XX % </a:t>
                      </a:r>
                      <a:endParaRPr lang="en-US" sz="3200" kern="1200" dirty="0">
                        <a:solidFill>
                          <a:srgbClr val="58585A"/>
                        </a:solidFill>
                        <a:latin typeface="Arial Narrow" panose="020B0606020202030204" pitchFamily="34" charset="0"/>
                        <a:ea typeface="+mn-ea"/>
                        <a:cs typeface="+mn-cs"/>
                      </a:endParaRPr>
                    </a:p>
                  </a:txBody>
                  <a:tcPr/>
                </a:tc>
                <a:tc>
                  <a:txBody>
                    <a:bodyPr/>
                    <a:lstStyle/>
                    <a:p>
                      <a:pPr marL="0" algn="ctr" defTabSz="457200" rtl="0" eaLnBrk="1" latinLnBrk="0" hangingPunct="1"/>
                      <a:r>
                        <a:rPr lang="en-US" sz="3200" kern="1200" dirty="0" smtClean="0">
                          <a:solidFill>
                            <a:srgbClr val="58585A"/>
                          </a:solidFill>
                          <a:latin typeface="Arial Narrow" panose="020B0606020202030204" pitchFamily="34" charset="0"/>
                          <a:ea typeface="+mn-ea"/>
                          <a:cs typeface="+mn-cs"/>
                        </a:rPr>
                        <a:t>78 </a:t>
                      </a:r>
                      <a:r>
                        <a:rPr lang="en-US" sz="3200" kern="1200" baseline="0" dirty="0" smtClean="0">
                          <a:solidFill>
                            <a:srgbClr val="58585A"/>
                          </a:solidFill>
                          <a:latin typeface="Arial Narrow" panose="020B0606020202030204" pitchFamily="34" charset="0"/>
                          <a:ea typeface="+mn-ea"/>
                          <a:cs typeface="+mn-cs"/>
                        </a:rPr>
                        <a:t>% </a:t>
                      </a:r>
                      <a:r>
                        <a:rPr lang="en-US" sz="3200" kern="1200" baseline="0" dirty="0">
                          <a:solidFill>
                            <a:srgbClr val="58585A"/>
                          </a:solidFill>
                          <a:latin typeface="Arial Narrow" panose="020B0606020202030204" pitchFamily="34" charset="0"/>
                          <a:ea typeface="+mn-ea"/>
                          <a:cs typeface="+mn-cs"/>
                        </a:rPr>
                        <a:t>/ </a:t>
                      </a:r>
                      <a:r>
                        <a:rPr lang="en-US" sz="3200" kern="1200" baseline="0" dirty="0" smtClean="0">
                          <a:solidFill>
                            <a:srgbClr val="58585A"/>
                          </a:solidFill>
                          <a:latin typeface="Arial Narrow" panose="020B0606020202030204" pitchFamily="34" charset="0"/>
                          <a:ea typeface="+mn-ea"/>
                          <a:cs typeface="+mn-cs"/>
                        </a:rPr>
                        <a:t>22 %</a:t>
                      </a:r>
                      <a:endParaRPr lang="en-US" sz="3200" kern="120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2959540792"/>
                  </a:ext>
                </a:extLst>
              </a:tr>
              <a:tr h="685800">
                <a:tc>
                  <a:txBody>
                    <a:bodyPr/>
                    <a:lstStyle/>
                    <a:p>
                      <a:r>
                        <a:rPr lang="fr-FR" sz="2800" noProof="0" dirty="0" smtClean="0">
                          <a:solidFill>
                            <a:srgbClr val="58585A"/>
                          </a:solidFill>
                          <a:latin typeface="Arial Narrow" panose="020B0606020202030204" pitchFamily="34" charset="0"/>
                        </a:rPr>
                        <a:t>Fidélisation</a:t>
                      </a:r>
                      <a:r>
                        <a:rPr lang="fr-FR" sz="2800" baseline="0" noProof="0" dirty="0" smtClean="0">
                          <a:solidFill>
                            <a:srgbClr val="58585A"/>
                          </a:solidFill>
                          <a:latin typeface="Arial Narrow" panose="020B0606020202030204" pitchFamily="34" charset="0"/>
                        </a:rPr>
                        <a:t> nouveaux membres</a:t>
                      </a:r>
                      <a:endParaRPr lang="fr-FR" sz="2800" noProof="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XX %</a:t>
                      </a:r>
                      <a:endParaRPr lang="en-US" sz="3200" b="1" dirty="0">
                        <a:solidFill>
                          <a:srgbClr val="FF0000"/>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69 %</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2778204323"/>
                  </a:ext>
                </a:extLst>
              </a:tr>
              <a:tr h="685800">
                <a:tc>
                  <a:txBody>
                    <a:bodyPr/>
                    <a:lstStyle/>
                    <a:p>
                      <a:r>
                        <a:rPr lang="fr-FR" sz="2800" noProof="0" dirty="0" smtClean="0">
                          <a:solidFill>
                            <a:srgbClr val="58585A"/>
                          </a:solidFill>
                          <a:latin typeface="Arial Narrow" panose="020B0606020202030204" pitchFamily="34" charset="0"/>
                        </a:rPr>
                        <a:t>Fidélisation membres existants</a:t>
                      </a:r>
                      <a:endParaRPr lang="fr-FR" sz="2800" noProof="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XX %</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72 %</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661778064"/>
                  </a:ext>
                </a:extLst>
              </a:tr>
              <a:tr h="762000">
                <a:tc>
                  <a:txBody>
                    <a:bodyPr/>
                    <a:lstStyle/>
                    <a:p>
                      <a:r>
                        <a:rPr lang="fr-FR" sz="2800" noProof="0" dirty="0" smtClean="0">
                          <a:solidFill>
                            <a:srgbClr val="58585A"/>
                          </a:solidFill>
                          <a:latin typeface="Arial Narrow" panose="020B0606020202030204" pitchFamily="34" charset="0"/>
                        </a:rPr>
                        <a:t>Membres de moins de</a:t>
                      </a:r>
                      <a:r>
                        <a:rPr lang="fr-FR" sz="2800" baseline="0" noProof="0" dirty="0" smtClean="0">
                          <a:solidFill>
                            <a:srgbClr val="58585A"/>
                          </a:solidFill>
                          <a:latin typeface="Arial Narrow" panose="020B0606020202030204" pitchFamily="34" charset="0"/>
                        </a:rPr>
                        <a:t> 50 ans</a:t>
                      </a:r>
                      <a:endParaRPr lang="fr-FR" sz="2800" noProof="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XX %</a:t>
                      </a:r>
                      <a:endParaRPr lang="en-US" sz="3200" b="1" dirty="0">
                        <a:solidFill>
                          <a:srgbClr val="005DA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16 %</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89283587"/>
                  </a:ext>
                </a:extLst>
              </a:tr>
              <a:tr h="700736">
                <a:tc>
                  <a:txBody>
                    <a:bodyPr/>
                    <a:lstStyle/>
                    <a:p>
                      <a:r>
                        <a:rPr lang="fr-FR" sz="2800" noProof="0" dirty="0" smtClean="0">
                          <a:solidFill>
                            <a:srgbClr val="58585A"/>
                          </a:solidFill>
                          <a:latin typeface="Arial Narrow" panose="020B0606020202030204" pitchFamily="34" charset="0"/>
                        </a:rPr>
                        <a:t>Membres de plus de</a:t>
                      </a:r>
                      <a:r>
                        <a:rPr lang="fr-FR" sz="2800" baseline="0" noProof="0" dirty="0" smtClean="0">
                          <a:solidFill>
                            <a:srgbClr val="58585A"/>
                          </a:solidFill>
                          <a:latin typeface="Arial Narrow" panose="020B0606020202030204" pitchFamily="34" charset="0"/>
                        </a:rPr>
                        <a:t> 50 ans</a:t>
                      </a:r>
                      <a:endParaRPr lang="fr-FR" sz="2800" noProof="0" dirty="0">
                        <a:solidFill>
                          <a:srgbClr val="58585A"/>
                        </a:solidFill>
                        <a:latin typeface="Arial Narrow" panose="020B060602020203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rgbClr val="58585A"/>
                          </a:solidFill>
                          <a:latin typeface="Arial Narrow" panose="020B0606020202030204" pitchFamily="34" charset="0"/>
                          <a:ea typeface="+mn-ea"/>
                          <a:cs typeface="+mn-cs"/>
                        </a:rPr>
                        <a:t>XX %</a:t>
                      </a:r>
                      <a:endParaRPr lang="en-US" sz="3200" kern="1200" dirty="0">
                        <a:solidFill>
                          <a:srgbClr val="58585A"/>
                        </a:solidFill>
                        <a:latin typeface="Arial Narrow" panose="020B0606020202030204" pitchFamily="34" charset="0"/>
                        <a:ea typeface="+mn-ea"/>
                        <a:cs typeface="+mn-cs"/>
                      </a:endParaRPr>
                    </a:p>
                  </a:txBody>
                  <a:tcPr/>
                </a:tc>
                <a:tc>
                  <a:txBody>
                    <a:bodyPr/>
                    <a:lstStyle/>
                    <a:p>
                      <a:pPr algn="ctr"/>
                      <a:r>
                        <a:rPr lang="en-US" sz="3200" dirty="0" smtClean="0">
                          <a:solidFill>
                            <a:srgbClr val="58585A"/>
                          </a:solidFill>
                          <a:latin typeface="Arial Narrow" panose="020B0606020202030204" pitchFamily="34" charset="0"/>
                        </a:rPr>
                        <a:t>43 %</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637082764"/>
                  </a:ext>
                </a:extLst>
              </a:tr>
              <a:tr h="655358">
                <a:tc>
                  <a:txBody>
                    <a:bodyPr/>
                    <a:lstStyle/>
                    <a:p>
                      <a:r>
                        <a:rPr lang="fr-FR" sz="2800" noProof="0" dirty="0" smtClean="0">
                          <a:solidFill>
                            <a:srgbClr val="58585A"/>
                          </a:solidFill>
                          <a:latin typeface="Arial Narrow" panose="020B0606020202030204" pitchFamily="34" charset="0"/>
                        </a:rPr>
                        <a:t>Âge non signalé </a:t>
                      </a:r>
                      <a:endParaRPr lang="fr-FR" sz="2800" noProof="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XX %</a:t>
                      </a:r>
                      <a:endParaRPr lang="en-US" sz="3200" dirty="0">
                        <a:solidFill>
                          <a:srgbClr val="58585A"/>
                        </a:solidFill>
                        <a:latin typeface="Arial Narrow" panose="020B0606020202030204" pitchFamily="34" charset="0"/>
                      </a:endParaRPr>
                    </a:p>
                  </a:txBody>
                  <a:tcPr/>
                </a:tc>
                <a:tc>
                  <a:txBody>
                    <a:bodyPr/>
                    <a:lstStyle/>
                    <a:p>
                      <a:pPr algn="ctr"/>
                      <a:r>
                        <a:rPr lang="en-US" sz="3200" dirty="0" smtClean="0">
                          <a:solidFill>
                            <a:srgbClr val="58585A"/>
                          </a:solidFill>
                          <a:latin typeface="Arial Narrow" panose="020B0606020202030204" pitchFamily="34" charset="0"/>
                        </a:rPr>
                        <a:t>41 %</a:t>
                      </a:r>
                      <a:endParaRPr lang="en-US" sz="3200" dirty="0">
                        <a:solidFill>
                          <a:srgbClr val="58585A"/>
                        </a:solidFill>
                        <a:latin typeface="Arial Narrow" panose="020B0606020202030204" pitchFamily="34" charset="0"/>
                      </a:endParaRPr>
                    </a:p>
                  </a:txBody>
                  <a:tcPr/>
                </a:tc>
                <a:extLst>
                  <a:ext uri="{0D108BD9-81ED-4DB2-BD59-A6C34878D82A}">
                    <a16:rowId xmlns:a16="http://schemas.microsoft.com/office/drawing/2014/main" val="3382693706"/>
                  </a:ext>
                </a:extLst>
              </a:tr>
            </a:tbl>
          </a:graphicData>
        </a:graphic>
      </p:graphicFrame>
      <p:sp>
        <p:nvSpPr>
          <p:cNvPr id="15" name="Content Placeholder 6"/>
          <p:cNvSpPr txBox="1">
            <a:spLocks/>
          </p:cNvSpPr>
          <p:nvPr/>
        </p:nvSpPr>
        <p:spPr>
          <a:xfrm>
            <a:off x="4762500" y="1054815"/>
            <a:ext cx="4000500" cy="103389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69743031"/>
              </p:ext>
            </p:extLst>
          </p:nvPr>
        </p:nvGraphicFramePr>
        <p:xfrm>
          <a:off x="2133600" y="311903"/>
          <a:ext cx="3505200" cy="1516091"/>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939518341"/>
                    </a:ext>
                  </a:extLst>
                </a:gridCol>
              </a:tblGrid>
              <a:tr h="958465">
                <a:tc>
                  <a:txBody>
                    <a:bodyPr/>
                    <a:lstStyle/>
                    <a:p>
                      <a:pPr algn="ctr"/>
                      <a:r>
                        <a:rPr lang="en-US" sz="3600" b="1" dirty="0" err="1">
                          <a:latin typeface="Arial Narrow" panose="020B0606020202030204" pitchFamily="34" charset="0"/>
                        </a:rPr>
                        <a:t>xxxx</a:t>
                      </a:r>
                      <a:r>
                        <a:rPr lang="en-US" sz="3600" b="1" dirty="0">
                          <a:latin typeface="Arial Narrow" panose="020B0606020202030204" pitchFamily="34" charset="0"/>
                        </a:rPr>
                        <a:t> </a:t>
                      </a:r>
                      <a:r>
                        <a:rPr lang="en-US" sz="3600" b="1" dirty="0" smtClean="0">
                          <a:latin typeface="Arial Narrow" panose="020B0606020202030204" pitchFamily="34" charset="0"/>
                        </a:rPr>
                        <a:t>MEMBRES</a:t>
                      </a:r>
                      <a:endParaRPr lang="en-US" sz="3600" dirty="0">
                        <a:latin typeface="Arial Narrow" panose="020B0606020202030204" pitchFamily="34" charset="0"/>
                      </a:endParaRPr>
                    </a:p>
                  </a:txBody>
                  <a:tcPr anchor="ctr">
                    <a:solidFill>
                      <a:schemeClr val="tx1">
                        <a:alpha val="98000"/>
                      </a:schemeClr>
                    </a:solidFill>
                  </a:tcPr>
                </a:tc>
                <a:extLst>
                  <a:ext uri="{0D108BD9-81ED-4DB2-BD59-A6C34878D82A}">
                    <a16:rowId xmlns:a16="http://schemas.microsoft.com/office/drawing/2014/main" val="3429516886"/>
                  </a:ext>
                </a:extLst>
              </a:tr>
              <a:tr h="557626">
                <a:tc>
                  <a:txBody>
                    <a:bodyPr/>
                    <a:lstStyle/>
                    <a:p>
                      <a:pPr marL="0" indent="0" algn="r">
                        <a:buFont typeface="Arial" panose="020B0604020202020204" pitchFamily="34" charset="0"/>
                        <a:buNone/>
                      </a:pPr>
                      <a:r>
                        <a:rPr lang="en-US" sz="2800" dirty="0">
                          <a:solidFill>
                            <a:schemeClr val="bg1"/>
                          </a:solidFill>
                          <a:latin typeface="Arial Narrow" panose="020B0606020202030204" pitchFamily="34" charset="0"/>
                        </a:rPr>
                        <a:t>+/-xxx</a:t>
                      </a:r>
                      <a:r>
                        <a:rPr lang="en-US" sz="2800" baseline="0" dirty="0">
                          <a:solidFill>
                            <a:schemeClr val="bg1"/>
                          </a:solidFill>
                          <a:latin typeface="Arial Narrow" panose="020B0606020202030204" pitchFamily="34" charset="0"/>
                        </a:rPr>
                        <a:t> </a:t>
                      </a:r>
                      <a:r>
                        <a:rPr lang="en-US" sz="2800" baseline="0" dirty="0" smtClean="0">
                          <a:solidFill>
                            <a:schemeClr val="bg1"/>
                          </a:solidFill>
                          <a:latin typeface="Arial Narrow" panose="020B0606020202030204" pitchFamily="34" charset="0"/>
                        </a:rPr>
                        <a:t>par rapport à 2015</a:t>
                      </a:r>
                      <a:endParaRPr lang="en-US" sz="280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12192397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3898934"/>
              </p:ext>
            </p:extLst>
          </p:nvPr>
        </p:nvGraphicFramePr>
        <p:xfrm>
          <a:off x="5734050" y="307169"/>
          <a:ext cx="3181350" cy="1520825"/>
        </p:xfrm>
        <a:graphic>
          <a:graphicData uri="http://schemas.openxmlformats.org/drawingml/2006/table">
            <a:tbl>
              <a:tblPr firstRow="1" bandRow="1">
                <a:tableStyleId>{5C22544A-7EE6-4342-B048-85BDC9FD1C3A}</a:tableStyleId>
              </a:tblPr>
              <a:tblGrid>
                <a:gridCol w="3181350">
                  <a:extLst>
                    <a:ext uri="{9D8B030D-6E8A-4147-A177-3AD203B41FA5}">
                      <a16:colId xmlns:a16="http://schemas.microsoft.com/office/drawing/2014/main" val="1832181647"/>
                    </a:ext>
                  </a:extLst>
                </a:gridCol>
              </a:tblGrid>
              <a:tr h="948062">
                <a:tc>
                  <a:txBody>
                    <a:bodyPr/>
                    <a:lstStyle/>
                    <a:p>
                      <a:pPr algn="ctr"/>
                      <a:r>
                        <a:rPr lang="en-US" sz="3600" b="1" dirty="0">
                          <a:latin typeface="Arial Narrow" panose="020B0606020202030204" pitchFamily="34" charset="0"/>
                        </a:rPr>
                        <a:t>  xx CLUBS</a:t>
                      </a:r>
                    </a:p>
                  </a:txBody>
                  <a:tcPr anchor="ctr">
                    <a:solidFill>
                      <a:schemeClr val="tx1"/>
                    </a:solidFill>
                  </a:tcPr>
                </a:tc>
                <a:extLst>
                  <a:ext uri="{0D108BD9-81ED-4DB2-BD59-A6C34878D82A}">
                    <a16:rowId xmlns:a16="http://schemas.microsoft.com/office/drawing/2014/main" val="1010403758"/>
                  </a:ext>
                </a:extLst>
              </a:tr>
              <a:tr h="572763">
                <a:tc>
                  <a:txBody>
                    <a:bodyPr/>
                    <a:lstStyle/>
                    <a:p>
                      <a:pPr marL="0" indent="0" algn="r">
                        <a:buFont typeface="Arial" panose="020B0604020202020204" pitchFamily="34" charset="0"/>
                        <a:buNone/>
                      </a:pPr>
                      <a:r>
                        <a:rPr lang="en-US" sz="2800" b="0" dirty="0">
                          <a:solidFill>
                            <a:schemeClr val="bg1"/>
                          </a:solidFill>
                          <a:latin typeface="Arial Narrow" panose="020B0606020202030204" pitchFamily="34" charset="0"/>
                        </a:rPr>
                        <a:t>+/-</a:t>
                      </a:r>
                      <a:r>
                        <a:rPr lang="en-US" sz="2800" b="0" baseline="0" dirty="0">
                          <a:solidFill>
                            <a:schemeClr val="bg1"/>
                          </a:solidFill>
                          <a:latin typeface="Arial Narrow" panose="020B0606020202030204" pitchFamily="34" charset="0"/>
                        </a:rPr>
                        <a:t> </a:t>
                      </a:r>
                      <a:r>
                        <a:rPr lang="en-US" sz="2800" b="0" baseline="0" dirty="0" smtClean="0">
                          <a:solidFill>
                            <a:schemeClr val="bg1"/>
                          </a:solidFill>
                          <a:latin typeface="Arial Narrow" panose="020B0606020202030204" pitchFamily="34" charset="0"/>
                        </a:rPr>
                        <a:t>par rapport à 2015</a:t>
                      </a:r>
                      <a:endParaRPr lang="en-US" sz="2800" b="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a16="http://schemas.microsoft.com/office/drawing/2014/main" val="1430803318"/>
                  </a:ext>
                </a:extLst>
              </a:tr>
            </a:tbl>
          </a:graphicData>
        </a:graphic>
      </p:graphicFrame>
      <p:sp>
        <p:nvSpPr>
          <p:cNvPr id="3" name="TextBox 2"/>
          <p:cNvSpPr txBox="1"/>
          <p:nvPr/>
        </p:nvSpPr>
        <p:spPr>
          <a:xfrm>
            <a:off x="228600" y="457200"/>
            <a:ext cx="1752600" cy="1261884"/>
          </a:xfrm>
          <a:prstGeom prst="rect">
            <a:avLst/>
          </a:prstGeom>
          <a:noFill/>
        </p:spPr>
        <p:txBody>
          <a:bodyPr wrap="square" rtlCol="0">
            <a:spAutoFit/>
          </a:bodyPr>
          <a:lstStyle/>
          <a:p>
            <a:pPr algn="r"/>
            <a:r>
              <a:rPr lang="en-US" sz="2800" b="1" dirty="0">
                <a:solidFill>
                  <a:schemeClr val="tx1">
                    <a:lumMod val="50000"/>
                  </a:schemeClr>
                </a:solidFill>
                <a:latin typeface="Arial Narrow" panose="020B0606020202030204" pitchFamily="34" charset="0"/>
              </a:rPr>
              <a:t>DISTRICT </a:t>
            </a:r>
            <a:r>
              <a:rPr lang="en-US" sz="4800" b="1" dirty="0" err="1" smtClean="0">
                <a:solidFill>
                  <a:schemeClr val="tx1">
                    <a:lumMod val="50000"/>
                  </a:schemeClr>
                </a:solidFill>
                <a:latin typeface="Arial Narrow" panose="020B0606020202030204" pitchFamily="34" charset="0"/>
              </a:rPr>
              <a:t>xxxx</a:t>
            </a:r>
            <a:r>
              <a:rPr lang="en-US" sz="4800" b="1" dirty="0" smtClean="0">
                <a:solidFill>
                  <a:schemeClr val="tx1">
                    <a:lumMod val="50000"/>
                  </a:schemeClr>
                </a:solidFill>
                <a:latin typeface="Arial Narrow" panose="020B0606020202030204" pitchFamily="34" charset="0"/>
              </a:rPr>
              <a:t> :</a:t>
            </a:r>
            <a:endParaRPr lang="en-US" sz="4800" b="1" dirty="0">
              <a:solidFill>
                <a:schemeClr val="tx1">
                  <a:lumMod val="50000"/>
                </a:schemeClr>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300479479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362200" cy="6858000"/>
          </a:xfrm>
          <a:prstGeom prst="rect">
            <a:avLst/>
          </a:prstGeom>
          <a:solidFill>
            <a:srgbClr val="005DA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1291118136"/>
              </p:ext>
            </p:extLst>
          </p:nvPr>
        </p:nvGraphicFramePr>
        <p:xfrm>
          <a:off x="2743200" y="439458"/>
          <a:ext cx="6229350" cy="817842"/>
        </p:xfrm>
        <a:graphic>
          <a:graphicData uri="http://schemas.openxmlformats.org/drawingml/2006/table">
            <a:tbl>
              <a:tblPr firstRow="1" bandRow="1">
                <a:tableStyleId>{5C22544A-7EE6-4342-B048-85BDC9FD1C3A}</a:tableStyleId>
              </a:tblPr>
              <a:tblGrid>
                <a:gridCol w="6229350">
                  <a:extLst>
                    <a:ext uri="{9D8B030D-6E8A-4147-A177-3AD203B41FA5}">
                      <a16:colId xmlns:a16="http://schemas.microsoft.com/office/drawing/2014/main" val="1939518341"/>
                    </a:ext>
                  </a:extLst>
                </a:gridCol>
              </a:tblGrid>
              <a:tr h="817842">
                <a:tc>
                  <a:txBody>
                    <a:bodyPr/>
                    <a:lstStyle/>
                    <a:p>
                      <a:pPr algn="ctr"/>
                      <a:r>
                        <a:rPr lang="en-US" sz="3600" b="1" baseline="0" dirty="0" smtClean="0">
                          <a:latin typeface="Arial Narrow" panose="020B0606020202030204" pitchFamily="34" charset="0"/>
                        </a:rPr>
                        <a:t>≈ 80 000 NOUVEAUX MEMBRES</a:t>
                      </a:r>
                      <a:endParaRPr lang="en-US" sz="3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DAA">
                        <a:alpha val="98000"/>
                      </a:srgbClr>
                    </a:solidFill>
                  </a:tcPr>
                </a:tc>
                <a:extLst>
                  <a:ext uri="{0D108BD9-81ED-4DB2-BD59-A6C34878D82A}">
                    <a16:rowId xmlns:a16="http://schemas.microsoft.com/office/drawing/2014/main" val="3429516886"/>
                  </a:ext>
                </a:extLst>
              </a:tr>
            </a:tbl>
          </a:graphicData>
        </a:graphic>
      </p:graphicFrame>
      <p:cxnSp>
        <p:nvCxnSpPr>
          <p:cNvPr id="38" name="Straight Connector 37"/>
          <p:cNvCxnSpPr/>
          <p:nvPr/>
        </p:nvCxnSpPr>
        <p:spPr>
          <a:xfrm flipV="1">
            <a:off x="2697480" y="1840666"/>
            <a:ext cx="6229350" cy="1"/>
          </a:xfrm>
          <a:prstGeom prst="line">
            <a:avLst/>
          </a:prstGeom>
          <a:ln w="95250">
            <a:solidFill>
              <a:srgbClr val="F7A81B"/>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602015" y="1517500"/>
            <a:ext cx="2420279" cy="646331"/>
          </a:xfrm>
          <a:prstGeom prst="rect">
            <a:avLst/>
          </a:prstGeom>
          <a:solidFill>
            <a:schemeClr val="bg1"/>
          </a:solidFill>
        </p:spPr>
        <p:txBody>
          <a:bodyPr wrap="square" rtlCol="0">
            <a:spAutoFit/>
          </a:bodyPr>
          <a:lstStyle/>
          <a:p>
            <a:pPr algn="ctr"/>
            <a:r>
              <a:rPr lang="en-US" sz="3600" b="1" dirty="0" smtClean="0">
                <a:solidFill>
                  <a:srgbClr val="58585A"/>
                </a:solidFill>
                <a:latin typeface="Arial Narrow" panose="020B0606020202030204" pitchFamily="34" charset="0"/>
              </a:rPr>
              <a:t>1 206 501</a:t>
            </a:r>
            <a:r>
              <a:rPr lang="en-US" sz="3600" dirty="0" smtClean="0">
                <a:solidFill>
                  <a:srgbClr val="58585A"/>
                </a:solidFill>
                <a:latin typeface="Arial Narrow" panose="020B0606020202030204" pitchFamily="34" charset="0"/>
              </a:rPr>
              <a:t> </a:t>
            </a:r>
            <a:endParaRPr lang="en-US" sz="3600" dirty="0">
              <a:solidFill>
                <a:srgbClr val="58585A"/>
              </a:solidFill>
              <a:latin typeface="Arial Narrow" panose="020B0606020202030204" pitchFamily="34" charset="0"/>
            </a:endParaRPr>
          </a:p>
        </p:txBody>
      </p:sp>
      <p:sp>
        <p:nvSpPr>
          <p:cNvPr id="40" name="Title 1"/>
          <p:cNvSpPr txBox="1">
            <a:spLocks/>
          </p:cNvSpPr>
          <p:nvPr/>
        </p:nvSpPr>
        <p:spPr>
          <a:xfrm>
            <a:off x="-152400" y="1375536"/>
            <a:ext cx="2514600"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fr-FR" sz="2400" b="1" dirty="0">
                <a:solidFill>
                  <a:schemeClr val="bg1"/>
                </a:solidFill>
                <a:latin typeface="Arial Narrow" panose="020B0606020202030204" pitchFamily="34" charset="0"/>
              </a:rPr>
              <a:t>EFFECTIF</a:t>
            </a:r>
          </a:p>
          <a:p>
            <a:r>
              <a:rPr lang="fr-FR" sz="2400" b="1" dirty="0">
                <a:solidFill>
                  <a:schemeClr val="bg1"/>
                </a:solidFill>
                <a:latin typeface="Arial Narrow" panose="020B0606020202030204" pitchFamily="34" charset="0"/>
              </a:rPr>
              <a:t>AU </a:t>
            </a:r>
            <a:r>
              <a:rPr lang="fr-FR" sz="2400" b="1" dirty="0" smtClean="0">
                <a:solidFill>
                  <a:schemeClr val="bg1"/>
                </a:solidFill>
                <a:latin typeface="Arial Narrow" panose="020B0606020202030204" pitchFamily="34" charset="0"/>
              </a:rPr>
              <a:t>1</a:t>
            </a:r>
            <a:r>
              <a:rPr lang="fr-FR" sz="2400" b="1" baseline="30000" dirty="0" smtClean="0">
                <a:solidFill>
                  <a:schemeClr val="bg1"/>
                </a:solidFill>
                <a:latin typeface="Arial Narrow" panose="020B0606020202030204" pitchFamily="34" charset="0"/>
              </a:rPr>
              <a:t>ER </a:t>
            </a:r>
            <a:r>
              <a:rPr lang="fr-FR" sz="2400" b="1" dirty="0" smtClean="0">
                <a:solidFill>
                  <a:schemeClr val="bg1"/>
                </a:solidFill>
                <a:latin typeface="Arial Narrow" panose="020B0606020202030204" pitchFamily="34" charset="0"/>
              </a:rPr>
              <a:t>JANVIER</a:t>
            </a:r>
            <a:endParaRPr lang="en-US" sz="2400" b="1" dirty="0">
              <a:solidFill>
                <a:schemeClr val="bg1"/>
              </a:solidFill>
              <a:latin typeface="Arial Narrow" panose="020B0606020202030204" pitchFamily="34" charset="0"/>
            </a:endParaRPr>
          </a:p>
        </p:txBody>
      </p:sp>
      <p:graphicFrame>
        <p:nvGraphicFramePr>
          <p:cNvPr id="11" name="Content Placeholder 6"/>
          <p:cNvGraphicFramePr>
            <a:graphicFrameLocks/>
          </p:cNvGraphicFramePr>
          <p:nvPr>
            <p:extLst>
              <p:ext uri="{D42A27DB-BD31-4B8C-83A1-F6EECF244321}">
                <p14:modId xmlns:p14="http://schemas.microsoft.com/office/powerpoint/2010/main" val="2708041978"/>
              </p:ext>
            </p:extLst>
          </p:nvPr>
        </p:nvGraphicFramePr>
        <p:xfrm>
          <a:off x="2712720" y="2601793"/>
          <a:ext cx="6229350" cy="4141905"/>
        </p:xfrm>
        <a:graphic>
          <a:graphicData uri="http://schemas.openxmlformats.org/drawingml/2006/table">
            <a:tbl>
              <a:tblPr firstRow="1" bandRow="1">
                <a:tableStyleId>{8EC20E35-A176-4012-BC5E-935CFFF8708E}</a:tableStyleId>
              </a:tblPr>
              <a:tblGrid>
                <a:gridCol w="3383280">
                  <a:extLst>
                    <a:ext uri="{9D8B030D-6E8A-4147-A177-3AD203B41FA5}">
                      <a16:colId xmlns:a16="http://schemas.microsoft.com/office/drawing/2014/main" val="906098905"/>
                    </a:ext>
                  </a:extLst>
                </a:gridCol>
                <a:gridCol w="2846070">
                  <a:extLst>
                    <a:ext uri="{9D8B030D-6E8A-4147-A177-3AD203B41FA5}">
                      <a16:colId xmlns:a16="http://schemas.microsoft.com/office/drawing/2014/main" val="1401047628"/>
                    </a:ext>
                  </a:extLst>
                </a:gridCol>
              </a:tblGrid>
              <a:tr h="841134">
                <a:tc gridSpan="2">
                  <a:txBody>
                    <a:bodyPr/>
                    <a:lstStyle/>
                    <a:p>
                      <a:pPr marL="0" algn="ctr" defTabSz="457200" rtl="0" eaLnBrk="1" latinLnBrk="0" hangingPunct="1"/>
                      <a:r>
                        <a:rPr lang="en-US" sz="3600" b="1" baseline="0" dirty="0" smtClean="0">
                          <a:latin typeface="Arial Narrow" panose="020B0606020202030204" pitchFamily="34" charset="0"/>
                        </a:rPr>
                        <a:t>≈ </a:t>
                      </a:r>
                      <a:r>
                        <a:rPr lang="en-US" sz="3600" b="1" kern="1200" baseline="0" dirty="0" smtClean="0">
                          <a:solidFill>
                            <a:schemeClr val="lt1"/>
                          </a:solidFill>
                          <a:latin typeface="Arial Narrow" panose="020B0606020202030204" pitchFamily="34" charset="0"/>
                          <a:ea typeface="+mn-ea"/>
                          <a:cs typeface="+mn-cs"/>
                        </a:rPr>
                        <a:t>67 000 DÉPARTS</a:t>
                      </a:r>
                      <a:endParaRPr lang="en-US" sz="3600" b="1" kern="1200" baseline="0" dirty="0">
                        <a:solidFill>
                          <a:schemeClr val="lt1"/>
                        </a:solidFill>
                        <a:latin typeface="Arial Narrow" panose="020B0606020202030204" pitchFamily="34" charset="0"/>
                        <a:ea typeface="+mn-ea"/>
                        <a:cs typeface="+mn-cs"/>
                      </a:endParaRPr>
                    </a:p>
                  </a:txBody>
                  <a:tcPr anchor="ctr">
                    <a:solidFill>
                      <a:srgbClr val="005DAA"/>
                    </a:solidFill>
                  </a:tcPr>
                </a:tc>
                <a:tc hMerge="1">
                  <a:txBody>
                    <a:bodyPr/>
                    <a:lstStyle/>
                    <a:p>
                      <a:pPr algn="ctr"/>
                      <a:endParaRPr lang="en-US" sz="2800" dirty="0">
                        <a:latin typeface="Arial Narrow" panose="020B0606020202030204" pitchFamily="34" charset="0"/>
                      </a:endParaRPr>
                    </a:p>
                  </a:txBody>
                  <a:tcPr>
                    <a:solidFill>
                      <a:srgbClr val="005DAA"/>
                    </a:solidFill>
                  </a:tcPr>
                </a:tc>
                <a:extLst>
                  <a:ext uri="{0D108BD9-81ED-4DB2-BD59-A6C34878D82A}">
                    <a16:rowId xmlns:a16="http://schemas.microsoft.com/office/drawing/2014/main" val="1121330239"/>
                  </a:ext>
                </a:extLst>
              </a:tr>
              <a:tr h="697346">
                <a:tc>
                  <a:txBody>
                    <a:bodyPr/>
                    <a:lstStyle/>
                    <a:p>
                      <a:pPr algn="r"/>
                      <a:r>
                        <a:rPr lang="fr-FR" sz="3200" baseline="0" noProof="0" dirty="0" smtClean="0">
                          <a:solidFill>
                            <a:srgbClr val="58585A"/>
                          </a:solidFill>
                          <a:latin typeface="Arial Narrow" panose="020B0606020202030204" pitchFamily="34" charset="0"/>
                        </a:rPr>
                        <a:t>&gt; 1 an</a:t>
                      </a:r>
                      <a:endParaRPr lang="fr-FR" sz="3200" noProof="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fr-FR" sz="3200" kern="1200" baseline="0" noProof="0" dirty="0" smtClean="0">
                          <a:solidFill>
                            <a:srgbClr val="58585A"/>
                          </a:solidFill>
                          <a:latin typeface="Arial Narrow" panose="020B0606020202030204" pitchFamily="34" charset="0"/>
                          <a:ea typeface="+mn-ea"/>
                          <a:cs typeface="+mn-cs"/>
                        </a:rPr>
                        <a:t>22 %</a:t>
                      </a:r>
                      <a:endParaRPr lang="fr-FR" sz="3200" kern="1200" baseline="0" noProof="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1810962827"/>
                  </a:ext>
                </a:extLst>
              </a:tr>
              <a:tr h="697346">
                <a:tc>
                  <a:txBody>
                    <a:bodyPr/>
                    <a:lstStyle/>
                    <a:p>
                      <a:pPr algn="r"/>
                      <a:r>
                        <a:rPr lang="fr-FR" sz="3200" noProof="0" dirty="0" smtClean="0">
                          <a:solidFill>
                            <a:srgbClr val="58585A"/>
                          </a:solidFill>
                          <a:latin typeface="Arial Narrow" panose="020B0606020202030204" pitchFamily="34" charset="0"/>
                        </a:rPr>
                        <a:t>1</a:t>
                      </a:r>
                      <a:r>
                        <a:rPr lang="fr-FR" sz="3200" baseline="0" noProof="0" dirty="0" smtClean="0">
                          <a:solidFill>
                            <a:srgbClr val="58585A"/>
                          </a:solidFill>
                          <a:latin typeface="Arial Narrow" panose="020B0606020202030204" pitchFamily="34" charset="0"/>
                        </a:rPr>
                        <a:t> à </a:t>
                      </a:r>
                      <a:r>
                        <a:rPr lang="fr-FR" sz="3200" noProof="0" dirty="0" smtClean="0">
                          <a:solidFill>
                            <a:srgbClr val="58585A"/>
                          </a:solidFill>
                          <a:latin typeface="Arial Narrow" panose="020B0606020202030204" pitchFamily="34" charset="0"/>
                        </a:rPr>
                        <a:t>2 ans</a:t>
                      </a:r>
                      <a:endParaRPr lang="fr-FR" sz="3200" noProof="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fr-FR" sz="3200" b="1" kern="1200" baseline="0" noProof="0" dirty="0" smtClean="0">
                          <a:solidFill>
                            <a:srgbClr val="005DAA"/>
                          </a:solidFill>
                          <a:latin typeface="Arial Narrow" panose="020B0606020202030204" pitchFamily="34" charset="0"/>
                          <a:ea typeface="+mn-ea"/>
                          <a:cs typeface="+mn-cs"/>
                        </a:rPr>
                        <a:t>30 %</a:t>
                      </a:r>
                      <a:endParaRPr lang="fr-FR" sz="3200" b="1" kern="1200" baseline="0" noProof="0" dirty="0">
                        <a:solidFill>
                          <a:srgbClr val="005DAA"/>
                        </a:solidFill>
                        <a:latin typeface="Arial Narrow" panose="020B0606020202030204" pitchFamily="34" charset="0"/>
                        <a:ea typeface="+mn-ea"/>
                        <a:cs typeface="+mn-cs"/>
                      </a:endParaRPr>
                    </a:p>
                  </a:txBody>
                  <a:tcPr/>
                </a:tc>
                <a:extLst>
                  <a:ext uri="{0D108BD9-81ED-4DB2-BD59-A6C34878D82A}">
                    <a16:rowId xmlns:a16="http://schemas.microsoft.com/office/drawing/2014/main" val="2959540792"/>
                  </a:ext>
                </a:extLst>
              </a:tr>
              <a:tr h="697346">
                <a:tc>
                  <a:txBody>
                    <a:bodyPr/>
                    <a:lstStyle/>
                    <a:p>
                      <a:pPr algn="r"/>
                      <a:r>
                        <a:rPr lang="fr-FR" sz="3200" noProof="0" dirty="0" smtClean="0">
                          <a:solidFill>
                            <a:srgbClr val="58585A"/>
                          </a:solidFill>
                          <a:latin typeface="Arial Narrow" panose="020B0606020202030204" pitchFamily="34" charset="0"/>
                        </a:rPr>
                        <a:t>3 à</a:t>
                      </a:r>
                      <a:r>
                        <a:rPr lang="fr-FR" sz="3200" baseline="0" noProof="0" dirty="0" smtClean="0">
                          <a:solidFill>
                            <a:srgbClr val="58585A"/>
                          </a:solidFill>
                          <a:latin typeface="Arial Narrow" panose="020B0606020202030204" pitchFamily="34" charset="0"/>
                        </a:rPr>
                        <a:t> </a:t>
                      </a:r>
                      <a:r>
                        <a:rPr lang="fr-FR" sz="3200" noProof="0" dirty="0" smtClean="0">
                          <a:solidFill>
                            <a:srgbClr val="58585A"/>
                          </a:solidFill>
                          <a:latin typeface="Arial Narrow" panose="020B0606020202030204" pitchFamily="34" charset="0"/>
                        </a:rPr>
                        <a:t>5 ans</a:t>
                      </a:r>
                      <a:endParaRPr lang="fr-FR" sz="3200" noProof="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fr-FR" sz="3200" kern="1200" baseline="0" noProof="0" dirty="0" smtClean="0">
                          <a:solidFill>
                            <a:srgbClr val="58585A"/>
                          </a:solidFill>
                          <a:latin typeface="Arial Narrow" panose="020B0606020202030204" pitchFamily="34" charset="0"/>
                          <a:ea typeface="+mn-ea"/>
                          <a:cs typeface="+mn-cs"/>
                        </a:rPr>
                        <a:t>17 %</a:t>
                      </a:r>
                      <a:endParaRPr lang="fr-FR" sz="3200" kern="1200" baseline="0" noProof="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1674228846"/>
                  </a:ext>
                </a:extLst>
              </a:tr>
              <a:tr h="619863">
                <a:tc>
                  <a:txBody>
                    <a:bodyPr/>
                    <a:lstStyle/>
                    <a:p>
                      <a:pPr algn="r"/>
                      <a:r>
                        <a:rPr lang="fr-FR" sz="3200" noProof="0" dirty="0" smtClean="0">
                          <a:solidFill>
                            <a:srgbClr val="58585A"/>
                          </a:solidFill>
                          <a:latin typeface="Arial Narrow" panose="020B0606020202030204" pitchFamily="34" charset="0"/>
                        </a:rPr>
                        <a:t>6 à 10 ans</a:t>
                      </a:r>
                      <a:endParaRPr lang="fr-FR" sz="3200" noProof="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fr-FR" sz="3200" kern="1200" baseline="0" noProof="0" dirty="0" smtClean="0">
                          <a:solidFill>
                            <a:srgbClr val="58585A"/>
                          </a:solidFill>
                          <a:latin typeface="Arial Narrow" panose="020B0606020202030204" pitchFamily="34" charset="0"/>
                          <a:ea typeface="+mn-ea"/>
                          <a:cs typeface="+mn-cs"/>
                        </a:rPr>
                        <a:t>12 %</a:t>
                      </a:r>
                      <a:endParaRPr lang="fr-FR" sz="3200" kern="1200" baseline="0" noProof="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1695266039"/>
                  </a:ext>
                </a:extLst>
              </a:tr>
              <a:tr h="588870">
                <a:tc>
                  <a:txBody>
                    <a:bodyPr/>
                    <a:lstStyle/>
                    <a:p>
                      <a:pPr marL="0" algn="r" defTabSz="457200" rtl="0" eaLnBrk="1" latinLnBrk="0" hangingPunct="1"/>
                      <a:r>
                        <a:rPr lang="fr-FR" sz="3200" kern="1200" noProof="0" dirty="0" smtClean="0">
                          <a:solidFill>
                            <a:srgbClr val="58585A"/>
                          </a:solidFill>
                          <a:latin typeface="Arial Narrow" panose="020B0606020202030204" pitchFamily="34" charset="0"/>
                          <a:ea typeface="+mn-ea"/>
                          <a:cs typeface="+mn-cs"/>
                        </a:rPr>
                        <a:t>+ de 10 ans</a:t>
                      </a:r>
                      <a:endParaRPr lang="fr-FR" sz="3200" kern="1200" noProof="0" dirty="0">
                        <a:solidFill>
                          <a:srgbClr val="58585A"/>
                        </a:solidFill>
                        <a:latin typeface="Arial Narrow" panose="020B0606020202030204" pitchFamily="34" charset="0"/>
                        <a:ea typeface="+mn-ea"/>
                        <a:cs typeface="+mn-cs"/>
                      </a:endParaRPr>
                    </a:p>
                  </a:txBody>
                  <a:tcPr/>
                </a:tc>
                <a:tc>
                  <a:txBody>
                    <a:bodyPr/>
                    <a:lstStyle/>
                    <a:p>
                      <a:pPr marL="0" algn="ctr" defTabSz="457200" rtl="0" eaLnBrk="1" latinLnBrk="0" hangingPunct="1"/>
                      <a:r>
                        <a:rPr lang="fr-FR" sz="3200" kern="1200" baseline="0" noProof="0" dirty="0" smtClean="0">
                          <a:solidFill>
                            <a:srgbClr val="58585A"/>
                          </a:solidFill>
                          <a:latin typeface="Arial Narrow" panose="020B0606020202030204" pitchFamily="34" charset="0"/>
                          <a:ea typeface="+mn-ea"/>
                          <a:cs typeface="+mn-cs"/>
                        </a:rPr>
                        <a:t>19 %</a:t>
                      </a:r>
                      <a:endParaRPr lang="fr-FR" sz="3200" kern="1200" baseline="0" noProof="0" dirty="0">
                        <a:solidFill>
                          <a:srgbClr val="58585A"/>
                        </a:solidFill>
                        <a:latin typeface="Arial Narrow" panose="020B0606020202030204" pitchFamily="34" charset="0"/>
                        <a:ea typeface="+mn-ea"/>
                        <a:cs typeface="+mn-cs"/>
                      </a:endParaRPr>
                    </a:p>
                  </a:txBody>
                  <a:tcPr/>
                </a:tc>
                <a:extLst>
                  <a:ext uri="{0D108BD9-81ED-4DB2-BD59-A6C34878D82A}">
                    <a16:rowId xmlns:a16="http://schemas.microsoft.com/office/drawing/2014/main" val="3731825033"/>
                  </a:ext>
                </a:extLst>
              </a:tr>
            </a:tbl>
          </a:graphicData>
        </a:graphic>
      </p:graphicFrame>
      <p:sp>
        <p:nvSpPr>
          <p:cNvPr id="14" name="Title 1"/>
          <p:cNvSpPr txBox="1">
            <a:spLocks/>
          </p:cNvSpPr>
          <p:nvPr/>
        </p:nvSpPr>
        <p:spPr>
          <a:xfrm>
            <a:off x="-76200" y="4215545"/>
            <a:ext cx="2514600"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b="1" dirty="0" smtClean="0">
                <a:solidFill>
                  <a:schemeClr val="bg1"/>
                </a:solidFill>
                <a:latin typeface="Arial Narrow" panose="020B0606020202030204" pitchFamily="34" charset="0"/>
              </a:rPr>
              <a:t>ANCIENNETÉ</a:t>
            </a:r>
            <a:endParaRPr lang="en-US" sz="2400" b="1" dirty="0">
              <a:solidFill>
                <a:schemeClr val="bg1"/>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1726561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362200" cy="6858000"/>
          </a:xfrm>
          <a:prstGeom prst="rect">
            <a:avLst/>
          </a:prstGeom>
          <a:solidFill>
            <a:srgbClr val="005DA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Donut 1"/>
          <p:cNvSpPr/>
          <p:nvPr/>
        </p:nvSpPr>
        <p:spPr>
          <a:xfrm>
            <a:off x="2465856" y="1641971"/>
            <a:ext cx="2515590" cy="2462448"/>
          </a:xfrm>
          <a:prstGeom prst="donut">
            <a:avLst>
              <a:gd name="adj" fmla="val 5250"/>
            </a:avLst>
          </a:prstGeom>
          <a:solidFill>
            <a:srgbClr val="F7A81B"/>
          </a:solidFill>
          <a:ln w="63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2" name="Title 1"/>
          <p:cNvSpPr txBox="1">
            <a:spLocks/>
          </p:cNvSpPr>
          <p:nvPr/>
        </p:nvSpPr>
        <p:spPr>
          <a:xfrm>
            <a:off x="-131507" y="796981"/>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smtClean="0">
                <a:solidFill>
                  <a:schemeClr val="bg1"/>
                </a:solidFill>
                <a:latin typeface="Arial Narrow" panose="020B0606020202030204" pitchFamily="34" charset="0"/>
              </a:rPr>
              <a:t>RAISONS     DES DÉPARTS</a:t>
            </a:r>
            <a:endParaRPr lang="en-US" sz="2800" b="1" dirty="0">
              <a:solidFill>
                <a:schemeClr val="bg1"/>
              </a:solidFill>
              <a:latin typeface="Arial Narrow" panose="020B0606020202030204" pitchFamily="34" charset="0"/>
            </a:endParaRPr>
          </a:p>
        </p:txBody>
      </p:sp>
      <p:sp>
        <p:nvSpPr>
          <p:cNvPr id="14" name="Title 1"/>
          <p:cNvSpPr txBox="1">
            <a:spLocks/>
          </p:cNvSpPr>
          <p:nvPr/>
        </p:nvSpPr>
        <p:spPr>
          <a:xfrm>
            <a:off x="2338754" y="389698"/>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fr-FR" sz="2800" b="1" dirty="0">
                <a:solidFill>
                  <a:schemeClr val="tx1">
                    <a:lumMod val="50000"/>
                  </a:schemeClr>
                </a:solidFill>
                <a:latin typeface="Arial Narrow" panose="020B0606020202030204" pitchFamily="34" charset="0"/>
              </a:rPr>
              <a:t>Trop cher/</a:t>
            </a:r>
            <a:br>
              <a:rPr lang="fr-FR" sz="2800" b="1" dirty="0">
                <a:solidFill>
                  <a:schemeClr val="tx1">
                    <a:lumMod val="50000"/>
                  </a:schemeClr>
                </a:solidFill>
                <a:latin typeface="Arial Narrow" panose="020B0606020202030204" pitchFamily="34" charset="0"/>
              </a:rPr>
            </a:br>
            <a:r>
              <a:rPr lang="fr-FR" sz="2800" b="1" dirty="0">
                <a:solidFill>
                  <a:schemeClr val="tx1">
                    <a:lumMod val="50000"/>
                  </a:schemeClr>
                </a:solidFill>
                <a:latin typeface="Arial Narrow" panose="020B0606020202030204" pitchFamily="34" charset="0"/>
              </a:rPr>
              <a:t>Trop de temps</a:t>
            </a:r>
          </a:p>
        </p:txBody>
      </p:sp>
      <p:sp>
        <p:nvSpPr>
          <p:cNvPr id="16" name="Title 1"/>
          <p:cNvSpPr txBox="1">
            <a:spLocks/>
          </p:cNvSpPr>
          <p:nvPr/>
        </p:nvSpPr>
        <p:spPr>
          <a:xfrm>
            <a:off x="4714375" y="413747"/>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fr-FR" sz="2800" b="1" dirty="0">
                <a:solidFill>
                  <a:schemeClr val="tx1">
                    <a:lumMod val="50000"/>
                  </a:schemeClr>
                </a:solidFill>
                <a:latin typeface="Arial Narrow" panose="020B0606020202030204" pitchFamily="34" charset="0"/>
              </a:rPr>
              <a:t>Environnement du club</a:t>
            </a:r>
          </a:p>
        </p:txBody>
      </p:sp>
      <p:sp>
        <p:nvSpPr>
          <p:cNvPr id="18" name="Donut 17"/>
          <p:cNvSpPr/>
          <p:nvPr/>
        </p:nvSpPr>
        <p:spPr>
          <a:xfrm>
            <a:off x="5255823" y="1981200"/>
            <a:ext cx="1906979" cy="1905000"/>
          </a:xfrm>
          <a:prstGeom prst="donut">
            <a:avLst>
              <a:gd name="adj" fmla="val 5250"/>
            </a:avLst>
          </a:prstGeom>
          <a:solidFill>
            <a:srgbClr val="F7A81B"/>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9" name="Donut 18"/>
          <p:cNvSpPr/>
          <p:nvPr/>
        </p:nvSpPr>
        <p:spPr>
          <a:xfrm>
            <a:off x="7383109" y="2342289"/>
            <a:ext cx="1402402" cy="1405247"/>
          </a:xfrm>
          <a:prstGeom prst="donut">
            <a:avLst>
              <a:gd name="adj" fmla="val 5250"/>
            </a:avLst>
          </a:prstGeom>
          <a:solidFill>
            <a:srgbClr val="F7A81B"/>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Title 1"/>
          <p:cNvSpPr txBox="1">
            <a:spLocks/>
          </p:cNvSpPr>
          <p:nvPr/>
        </p:nvSpPr>
        <p:spPr>
          <a:xfrm>
            <a:off x="6723160" y="413747"/>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fr-FR" sz="2800" b="1" dirty="0">
                <a:solidFill>
                  <a:schemeClr val="tx1">
                    <a:lumMod val="50000"/>
                  </a:schemeClr>
                </a:solidFill>
                <a:latin typeface="Arial Narrow" panose="020B0606020202030204" pitchFamily="34" charset="0"/>
              </a:rPr>
              <a:t>Attentes non satisfaites</a:t>
            </a:r>
          </a:p>
        </p:txBody>
      </p:sp>
      <p:sp>
        <p:nvSpPr>
          <p:cNvPr id="21" name="Title 1"/>
          <p:cNvSpPr txBox="1">
            <a:spLocks/>
          </p:cNvSpPr>
          <p:nvPr/>
        </p:nvSpPr>
        <p:spPr>
          <a:xfrm>
            <a:off x="2960540" y="2428019"/>
            <a:ext cx="1716106" cy="1066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b="1" dirty="0" smtClean="0">
                <a:solidFill>
                  <a:schemeClr val="tx1">
                    <a:lumMod val="50000"/>
                  </a:schemeClr>
                </a:solidFill>
                <a:latin typeface="Arial Narrow" panose="020B0606020202030204" pitchFamily="34" charset="0"/>
              </a:rPr>
              <a:t>31 %</a:t>
            </a:r>
            <a:endParaRPr lang="en-US" sz="6000" b="1" dirty="0">
              <a:solidFill>
                <a:schemeClr val="tx1">
                  <a:lumMod val="50000"/>
                </a:schemeClr>
              </a:solidFill>
              <a:latin typeface="Arial Narrow" panose="020B0606020202030204" pitchFamily="34" charset="0"/>
            </a:endParaRPr>
          </a:p>
        </p:txBody>
      </p:sp>
      <p:sp>
        <p:nvSpPr>
          <p:cNvPr id="22" name="Title 1"/>
          <p:cNvSpPr txBox="1">
            <a:spLocks/>
          </p:cNvSpPr>
          <p:nvPr/>
        </p:nvSpPr>
        <p:spPr>
          <a:xfrm>
            <a:off x="5562601" y="2514600"/>
            <a:ext cx="1371602"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800" b="1" dirty="0" smtClean="0">
                <a:solidFill>
                  <a:schemeClr val="tx1">
                    <a:lumMod val="50000"/>
                  </a:schemeClr>
                </a:solidFill>
                <a:latin typeface="Arial Narrow" panose="020B0606020202030204" pitchFamily="34" charset="0"/>
              </a:rPr>
              <a:t>21 %</a:t>
            </a:r>
            <a:endParaRPr lang="en-US" sz="4800" b="1" dirty="0">
              <a:solidFill>
                <a:schemeClr val="tx1">
                  <a:lumMod val="50000"/>
                </a:schemeClr>
              </a:solidFill>
              <a:latin typeface="Arial Narrow" panose="020B0606020202030204" pitchFamily="34" charset="0"/>
            </a:endParaRPr>
          </a:p>
        </p:txBody>
      </p:sp>
      <p:sp>
        <p:nvSpPr>
          <p:cNvPr id="23" name="Title 1"/>
          <p:cNvSpPr txBox="1">
            <a:spLocks/>
          </p:cNvSpPr>
          <p:nvPr/>
        </p:nvSpPr>
        <p:spPr>
          <a:xfrm>
            <a:off x="7540709" y="2743200"/>
            <a:ext cx="1298493" cy="777834"/>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dirty="0" smtClean="0">
                <a:solidFill>
                  <a:schemeClr val="tx1">
                    <a:lumMod val="50000"/>
                  </a:schemeClr>
                </a:solidFill>
                <a:latin typeface="Arial Narrow" panose="020B0606020202030204" pitchFamily="34" charset="0"/>
              </a:rPr>
              <a:t>15 %</a:t>
            </a:r>
            <a:endParaRPr lang="en-US" sz="3600" b="1" dirty="0">
              <a:solidFill>
                <a:schemeClr val="tx1">
                  <a:lumMod val="50000"/>
                </a:schemeClr>
              </a:solidFill>
              <a:latin typeface="Arial Narrow" panose="020B0606020202030204" pitchFamily="34" charset="0"/>
            </a:endParaRPr>
          </a:p>
        </p:txBody>
      </p:sp>
      <p:cxnSp>
        <p:nvCxnSpPr>
          <p:cNvPr id="24" name="Straight Connector 23"/>
          <p:cNvCxnSpPr/>
          <p:nvPr/>
        </p:nvCxnSpPr>
        <p:spPr>
          <a:xfrm>
            <a:off x="2465858" y="394348"/>
            <a:ext cx="2190563"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65858" y="1404347"/>
            <a:ext cx="2190563"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88550" y="413747"/>
            <a:ext cx="2036617"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180360" y="402563"/>
            <a:ext cx="1752600" cy="11184"/>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158591" y="1398755"/>
            <a:ext cx="1774371" cy="5592"/>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888549" y="1404347"/>
            <a:ext cx="2036617"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685800" y="4648200"/>
            <a:ext cx="16764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chemeClr val="bg1"/>
                </a:solidFill>
                <a:latin typeface="Arial Narrow" panose="020B0606020202030204" pitchFamily="34" charset="0"/>
              </a:rPr>
              <a:t>43 %</a:t>
            </a:r>
            <a:endParaRPr lang="en-US" sz="4000" b="1" dirty="0">
              <a:solidFill>
                <a:schemeClr val="bg1"/>
              </a:solidFill>
              <a:latin typeface="Arial Narrow" panose="020B0606020202030204" pitchFamily="34" charset="0"/>
            </a:endParaRPr>
          </a:p>
        </p:txBody>
      </p:sp>
      <p:sp>
        <p:nvSpPr>
          <p:cNvPr id="31" name="Title 1"/>
          <p:cNvSpPr txBox="1">
            <a:spLocks/>
          </p:cNvSpPr>
          <p:nvPr/>
        </p:nvSpPr>
        <p:spPr>
          <a:xfrm>
            <a:off x="685800" y="5791200"/>
            <a:ext cx="16764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chemeClr val="bg1"/>
                </a:solidFill>
                <a:latin typeface="Arial Narrow" panose="020B0606020202030204" pitchFamily="34" charset="0"/>
              </a:rPr>
              <a:t>35 %</a:t>
            </a:r>
            <a:endParaRPr lang="en-US" sz="4000" b="1" dirty="0">
              <a:solidFill>
                <a:schemeClr val="bg1"/>
              </a:solidFill>
              <a:latin typeface="Arial Narrow" panose="020B0606020202030204" pitchFamily="34" charset="0"/>
            </a:endParaRPr>
          </a:p>
        </p:txBody>
      </p:sp>
      <p:sp>
        <p:nvSpPr>
          <p:cNvPr id="33" name="Title 1"/>
          <p:cNvSpPr txBox="1">
            <a:spLocks/>
          </p:cNvSpPr>
          <p:nvPr/>
        </p:nvSpPr>
        <p:spPr>
          <a:xfrm>
            <a:off x="2544151" y="4630050"/>
            <a:ext cx="6620181"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fr-FR" sz="3600" b="1" dirty="0">
                <a:solidFill>
                  <a:srgbClr val="005DAA"/>
                </a:solidFill>
                <a:latin typeface="Arial Narrow" panose="020B0606020202030204" pitchFamily="34" charset="0"/>
              </a:rPr>
              <a:t>NE </a:t>
            </a:r>
            <a:r>
              <a:rPr lang="fr-FR" sz="3600" dirty="0">
                <a:solidFill>
                  <a:schemeClr val="tx1">
                    <a:lumMod val="50000"/>
                  </a:schemeClr>
                </a:solidFill>
                <a:latin typeface="Arial Narrow" panose="020B0606020202030204" pitchFamily="34" charset="0"/>
              </a:rPr>
              <a:t>recommanderaient </a:t>
            </a:r>
            <a:r>
              <a:rPr lang="fr-FR" sz="3600" b="1" dirty="0">
                <a:solidFill>
                  <a:srgbClr val="005DAA"/>
                </a:solidFill>
                <a:latin typeface="Arial Narrow" panose="020B0606020202030204" pitchFamily="34" charset="0"/>
              </a:rPr>
              <a:t>PAS</a:t>
            </a:r>
            <a:r>
              <a:rPr lang="fr-FR" sz="3600" dirty="0">
                <a:solidFill>
                  <a:schemeClr val="tx1">
                    <a:lumMod val="50000"/>
                  </a:schemeClr>
                </a:solidFill>
                <a:latin typeface="Arial Narrow" panose="020B0606020202030204" pitchFamily="34" charset="0"/>
              </a:rPr>
              <a:t> leur club</a:t>
            </a:r>
          </a:p>
        </p:txBody>
      </p:sp>
      <p:sp>
        <p:nvSpPr>
          <p:cNvPr id="34" name="Title 1"/>
          <p:cNvSpPr txBox="1">
            <a:spLocks/>
          </p:cNvSpPr>
          <p:nvPr/>
        </p:nvSpPr>
        <p:spPr>
          <a:xfrm>
            <a:off x="2600021" y="5791200"/>
            <a:ext cx="6620181"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fr-FR" sz="3600" b="1" dirty="0">
                <a:solidFill>
                  <a:srgbClr val="005DAA"/>
                </a:solidFill>
                <a:latin typeface="Arial Narrow" panose="020B0606020202030204" pitchFamily="34" charset="0"/>
              </a:rPr>
              <a:t>NE </a:t>
            </a:r>
            <a:r>
              <a:rPr lang="fr-FR" sz="3600" dirty="0">
                <a:solidFill>
                  <a:schemeClr val="tx1">
                    <a:lumMod val="50000"/>
                  </a:schemeClr>
                </a:solidFill>
                <a:latin typeface="Arial Narrow" panose="020B0606020202030204" pitchFamily="34" charset="0"/>
              </a:rPr>
              <a:t>recommanderaient </a:t>
            </a:r>
            <a:r>
              <a:rPr lang="fr-FR" sz="3600" b="1" dirty="0">
                <a:solidFill>
                  <a:srgbClr val="005DAA"/>
                </a:solidFill>
                <a:latin typeface="Arial Narrow" panose="020B0606020202030204" pitchFamily="34" charset="0"/>
              </a:rPr>
              <a:t>PAS</a:t>
            </a:r>
            <a:r>
              <a:rPr lang="fr-FR" sz="3600" dirty="0">
                <a:solidFill>
                  <a:schemeClr val="tx1">
                    <a:lumMod val="50000"/>
                  </a:schemeClr>
                </a:solidFill>
                <a:latin typeface="Arial Narrow" panose="020B0606020202030204" pitchFamily="34" charset="0"/>
              </a:rPr>
              <a:t> le Rotary</a:t>
            </a:r>
          </a:p>
        </p:txBody>
      </p:sp>
    </p:spTree>
    <p:custDataLst>
      <p:tags r:id="rId1"/>
    </p:custDataLst>
    <p:extLst>
      <p:ext uri="{BB962C8B-B14F-4D97-AF65-F5344CB8AC3E}">
        <p14:creationId xmlns:p14="http://schemas.microsoft.com/office/powerpoint/2010/main" val="548332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2800" dirty="0" smtClean="0">
                <a:latin typeface="Arial Narrow" panose="020B0606020202030204" pitchFamily="34" charset="0"/>
                <a:cs typeface="Arial" panose="020B0604020202020204" pitchFamily="34" charset="0"/>
              </a:rPr>
              <a:t>DIFFICULTÉS AU NIVEAU DES CLUBS</a:t>
            </a:r>
          </a:p>
        </p:txBody>
      </p:sp>
      <p:sp>
        <p:nvSpPr>
          <p:cNvPr id="22" name="Freeform 19"/>
          <p:cNvSpPr>
            <a:spLocks/>
          </p:cNvSpPr>
          <p:nvPr/>
        </p:nvSpPr>
        <p:spPr bwMode="auto">
          <a:xfrm>
            <a:off x="276225" y="4530725"/>
            <a:ext cx="828675" cy="1281113"/>
          </a:xfrm>
          <a:custGeom>
            <a:avLst/>
            <a:gdLst>
              <a:gd name="T0" fmla="*/ 522 w 522"/>
              <a:gd name="T1" fmla="*/ 807 h 807"/>
              <a:gd name="T2" fmla="*/ 0 w 522"/>
              <a:gd name="T3" fmla="*/ 807 h 807"/>
              <a:gd name="T4" fmla="*/ 0 w 522"/>
              <a:gd name="T5" fmla="*/ 0 h 807"/>
              <a:gd name="T6" fmla="*/ 262 w 522"/>
              <a:gd name="T7" fmla="*/ 172 h 807"/>
              <a:gd name="T8" fmla="*/ 522 w 522"/>
              <a:gd name="T9" fmla="*/ 0 h 807"/>
              <a:gd name="T10" fmla="*/ 522 w 522"/>
              <a:gd name="T11" fmla="*/ 807 h 807"/>
            </a:gdLst>
            <a:ahLst/>
            <a:cxnLst>
              <a:cxn ang="0">
                <a:pos x="T0" y="T1"/>
              </a:cxn>
              <a:cxn ang="0">
                <a:pos x="T2" y="T3"/>
              </a:cxn>
              <a:cxn ang="0">
                <a:pos x="T4" y="T5"/>
              </a:cxn>
              <a:cxn ang="0">
                <a:pos x="T6" y="T7"/>
              </a:cxn>
              <a:cxn ang="0">
                <a:pos x="T8" y="T9"/>
              </a:cxn>
              <a:cxn ang="0">
                <a:pos x="T10" y="T11"/>
              </a:cxn>
            </a:cxnLst>
            <a:rect l="0" t="0" r="r" b="b"/>
            <a:pathLst>
              <a:path w="522" h="807">
                <a:moveTo>
                  <a:pt x="522" y="807"/>
                </a:moveTo>
                <a:lnTo>
                  <a:pt x="0" y="807"/>
                </a:lnTo>
                <a:lnTo>
                  <a:pt x="0" y="0"/>
                </a:lnTo>
                <a:lnTo>
                  <a:pt x="262" y="172"/>
                </a:lnTo>
                <a:lnTo>
                  <a:pt x="522" y="0"/>
                </a:lnTo>
                <a:lnTo>
                  <a:pt x="522" y="807"/>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cs typeface="+mn-cs"/>
            </a:endParaRPr>
          </a:p>
        </p:txBody>
      </p:sp>
      <p:sp>
        <p:nvSpPr>
          <p:cNvPr id="23" name="Freeform 20"/>
          <p:cNvSpPr>
            <a:spLocks/>
          </p:cNvSpPr>
          <p:nvPr/>
        </p:nvSpPr>
        <p:spPr bwMode="auto">
          <a:xfrm>
            <a:off x="276225" y="3119438"/>
            <a:ext cx="828675" cy="1549400"/>
          </a:xfrm>
          <a:custGeom>
            <a:avLst/>
            <a:gdLst>
              <a:gd name="T0" fmla="*/ 522 w 522"/>
              <a:gd name="T1" fmla="*/ 803 h 976"/>
              <a:gd name="T2" fmla="*/ 262 w 522"/>
              <a:gd name="T3" fmla="*/ 976 h 976"/>
              <a:gd name="T4" fmla="*/ 0 w 522"/>
              <a:gd name="T5" fmla="*/ 803 h 976"/>
              <a:gd name="T6" fmla="*/ 0 w 522"/>
              <a:gd name="T7" fmla="*/ 0 h 976"/>
              <a:gd name="T8" fmla="*/ 262 w 522"/>
              <a:gd name="T9" fmla="*/ 173 h 976"/>
              <a:gd name="T10" fmla="*/ 522 w 522"/>
              <a:gd name="T11" fmla="*/ 0 h 976"/>
              <a:gd name="T12" fmla="*/ 522 w 522"/>
              <a:gd name="T13" fmla="*/ 803 h 976"/>
            </a:gdLst>
            <a:ahLst/>
            <a:cxnLst>
              <a:cxn ang="0">
                <a:pos x="T0" y="T1"/>
              </a:cxn>
              <a:cxn ang="0">
                <a:pos x="T2" y="T3"/>
              </a:cxn>
              <a:cxn ang="0">
                <a:pos x="T4" y="T5"/>
              </a:cxn>
              <a:cxn ang="0">
                <a:pos x="T6" y="T7"/>
              </a:cxn>
              <a:cxn ang="0">
                <a:pos x="T8" y="T9"/>
              </a:cxn>
              <a:cxn ang="0">
                <a:pos x="T10" y="T11"/>
              </a:cxn>
              <a:cxn ang="0">
                <a:pos x="T12" y="T13"/>
              </a:cxn>
            </a:cxnLst>
            <a:rect l="0" t="0" r="r" b="b"/>
            <a:pathLst>
              <a:path w="522" h="976">
                <a:moveTo>
                  <a:pt x="522" y="803"/>
                </a:moveTo>
                <a:lnTo>
                  <a:pt x="262" y="976"/>
                </a:lnTo>
                <a:lnTo>
                  <a:pt x="0" y="803"/>
                </a:lnTo>
                <a:lnTo>
                  <a:pt x="0" y="0"/>
                </a:lnTo>
                <a:lnTo>
                  <a:pt x="262" y="173"/>
                </a:lnTo>
                <a:lnTo>
                  <a:pt x="522" y="0"/>
                </a:lnTo>
                <a:lnTo>
                  <a:pt x="522" y="803"/>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cs typeface="+mn-cs"/>
            </a:endParaRPr>
          </a:p>
        </p:txBody>
      </p:sp>
      <p:sp>
        <p:nvSpPr>
          <p:cNvPr id="27" name="Freeform 24"/>
          <p:cNvSpPr>
            <a:spLocks/>
          </p:cNvSpPr>
          <p:nvPr/>
        </p:nvSpPr>
        <p:spPr bwMode="auto">
          <a:xfrm>
            <a:off x="276225" y="1687513"/>
            <a:ext cx="828675" cy="1555750"/>
          </a:xfrm>
          <a:custGeom>
            <a:avLst/>
            <a:gdLst>
              <a:gd name="T0" fmla="*/ 371 w 522"/>
              <a:gd name="T1" fmla="*/ 0 h 980"/>
              <a:gd name="T2" fmla="*/ 0 w 522"/>
              <a:gd name="T3" fmla="*/ 0 h 980"/>
              <a:gd name="T4" fmla="*/ 0 w 522"/>
              <a:gd name="T5" fmla="*/ 808 h 980"/>
              <a:gd name="T6" fmla="*/ 262 w 522"/>
              <a:gd name="T7" fmla="*/ 980 h 980"/>
              <a:gd name="T8" fmla="*/ 522 w 522"/>
              <a:gd name="T9" fmla="*/ 808 h 980"/>
              <a:gd name="T10" fmla="*/ 522 w 522"/>
              <a:gd name="T11" fmla="*/ 0 h 980"/>
              <a:gd name="T12" fmla="*/ 371 w 522"/>
              <a:gd name="T13" fmla="*/ 0 h 980"/>
            </a:gdLst>
            <a:ahLst/>
            <a:cxnLst>
              <a:cxn ang="0">
                <a:pos x="T0" y="T1"/>
              </a:cxn>
              <a:cxn ang="0">
                <a:pos x="T2" y="T3"/>
              </a:cxn>
              <a:cxn ang="0">
                <a:pos x="T4" y="T5"/>
              </a:cxn>
              <a:cxn ang="0">
                <a:pos x="T6" y="T7"/>
              </a:cxn>
              <a:cxn ang="0">
                <a:pos x="T8" y="T9"/>
              </a:cxn>
              <a:cxn ang="0">
                <a:pos x="T10" y="T11"/>
              </a:cxn>
              <a:cxn ang="0">
                <a:pos x="T12" y="T13"/>
              </a:cxn>
            </a:cxnLst>
            <a:rect l="0" t="0" r="r" b="b"/>
            <a:pathLst>
              <a:path w="522" h="980">
                <a:moveTo>
                  <a:pt x="371" y="0"/>
                </a:moveTo>
                <a:lnTo>
                  <a:pt x="0" y="0"/>
                </a:lnTo>
                <a:lnTo>
                  <a:pt x="0" y="808"/>
                </a:lnTo>
                <a:lnTo>
                  <a:pt x="262" y="980"/>
                </a:lnTo>
                <a:lnTo>
                  <a:pt x="522" y="808"/>
                </a:lnTo>
                <a:lnTo>
                  <a:pt x="522" y="0"/>
                </a:lnTo>
                <a:lnTo>
                  <a:pt x="371"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cs typeface="+mn-cs"/>
            </a:endParaRPr>
          </a:p>
        </p:txBody>
      </p:sp>
      <p:grpSp>
        <p:nvGrpSpPr>
          <p:cNvPr id="4103" name="Group 3"/>
          <p:cNvGrpSpPr>
            <a:grpSpLocks/>
          </p:cNvGrpSpPr>
          <p:nvPr/>
        </p:nvGrpSpPr>
        <p:grpSpPr bwMode="auto">
          <a:xfrm>
            <a:off x="1104900" y="1687513"/>
            <a:ext cx="7770813" cy="1282700"/>
            <a:chOff x="1104900" y="1687513"/>
            <a:chExt cx="7770019" cy="1282700"/>
          </a:xfrm>
        </p:grpSpPr>
        <p:sp>
          <p:nvSpPr>
            <p:cNvPr id="24" name="Freeform 21"/>
            <p:cNvSpPr>
              <a:spLocks/>
            </p:cNvSpPr>
            <p:nvPr/>
          </p:nvSpPr>
          <p:spPr bwMode="auto">
            <a:xfrm>
              <a:off x="1104900" y="1687513"/>
              <a:ext cx="7766844" cy="1282700"/>
            </a:xfrm>
            <a:custGeom>
              <a:avLst/>
              <a:gdLst>
                <a:gd name="T0" fmla="*/ 2027 w 2071"/>
                <a:gd name="T1" fmla="*/ 0 h 342"/>
                <a:gd name="T2" fmla="*/ 0 w 2071"/>
                <a:gd name="T3" fmla="*/ 0 h 342"/>
                <a:gd name="T4" fmla="*/ 0 w 2071"/>
                <a:gd name="T5" fmla="*/ 342 h 342"/>
                <a:gd name="T6" fmla="*/ 2027 w 2071"/>
                <a:gd name="T7" fmla="*/ 342 h 342"/>
                <a:gd name="T8" fmla="*/ 2071 w 2071"/>
                <a:gd name="T9" fmla="*/ 298 h 342"/>
                <a:gd name="T10" fmla="*/ 2071 w 2071"/>
                <a:gd name="T11" fmla="*/ 44 h 342"/>
                <a:gd name="T12" fmla="*/ 2027 w 2071"/>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2071" h="342">
                  <a:moveTo>
                    <a:pt x="2027" y="0"/>
                  </a:moveTo>
                  <a:cubicBezTo>
                    <a:pt x="0" y="0"/>
                    <a:pt x="0" y="0"/>
                    <a:pt x="0" y="0"/>
                  </a:cubicBezTo>
                  <a:cubicBezTo>
                    <a:pt x="0" y="342"/>
                    <a:pt x="0" y="342"/>
                    <a:pt x="0" y="342"/>
                  </a:cubicBezTo>
                  <a:cubicBezTo>
                    <a:pt x="2027" y="342"/>
                    <a:pt x="2027" y="342"/>
                    <a:pt x="2027" y="342"/>
                  </a:cubicBezTo>
                  <a:cubicBezTo>
                    <a:pt x="2051" y="342"/>
                    <a:pt x="2071" y="323"/>
                    <a:pt x="2071" y="298"/>
                  </a:cubicBezTo>
                  <a:cubicBezTo>
                    <a:pt x="2071" y="44"/>
                    <a:pt x="2071" y="44"/>
                    <a:pt x="2071" y="44"/>
                  </a:cubicBezTo>
                  <a:cubicBezTo>
                    <a:pt x="2071" y="19"/>
                    <a:pt x="2051" y="0"/>
                    <a:pt x="2027" y="0"/>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4114" name="Freeform 25"/>
            <p:cNvSpPr>
              <a:spLocks/>
            </p:cNvSpPr>
            <p:nvPr/>
          </p:nvSpPr>
          <p:spPr bwMode="auto">
            <a:xfrm>
              <a:off x="5750719" y="1687513"/>
              <a:ext cx="3124200" cy="1282700"/>
            </a:xfrm>
            <a:custGeom>
              <a:avLst/>
              <a:gdLst>
                <a:gd name="T0" fmla="*/ 3124200 w 833"/>
                <a:gd name="T1" fmla="*/ 165026 h 342"/>
                <a:gd name="T2" fmla="*/ 3124200 w 833"/>
                <a:gd name="T3" fmla="*/ 1117674 h 342"/>
                <a:gd name="T4" fmla="*/ 2959176 w 833"/>
                <a:gd name="T5" fmla="*/ 1282700 h 342"/>
                <a:gd name="T6" fmla="*/ 0 w 833"/>
                <a:gd name="T7" fmla="*/ 1282700 h 342"/>
                <a:gd name="T8" fmla="*/ 1286435 w 833"/>
                <a:gd name="T9" fmla="*/ 0 h 342"/>
                <a:gd name="T10" fmla="*/ 2959176 w 833"/>
                <a:gd name="T11" fmla="*/ 0 h 342"/>
                <a:gd name="T12" fmla="*/ 3124200 w 833"/>
                <a:gd name="T13" fmla="*/ 165026 h 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3" h="342">
                  <a:moveTo>
                    <a:pt x="833" y="44"/>
                  </a:moveTo>
                  <a:cubicBezTo>
                    <a:pt x="833" y="298"/>
                    <a:pt x="833" y="298"/>
                    <a:pt x="833" y="298"/>
                  </a:cubicBezTo>
                  <a:cubicBezTo>
                    <a:pt x="833" y="323"/>
                    <a:pt x="813" y="342"/>
                    <a:pt x="789" y="342"/>
                  </a:cubicBezTo>
                  <a:cubicBezTo>
                    <a:pt x="0" y="342"/>
                    <a:pt x="0" y="342"/>
                    <a:pt x="0" y="342"/>
                  </a:cubicBezTo>
                  <a:cubicBezTo>
                    <a:pt x="343" y="0"/>
                    <a:pt x="343" y="0"/>
                    <a:pt x="343" y="0"/>
                  </a:cubicBezTo>
                  <a:cubicBezTo>
                    <a:pt x="789" y="0"/>
                    <a:pt x="789" y="0"/>
                    <a:pt x="789" y="0"/>
                  </a:cubicBezTo>
                  <a:cubicBezTo>
                    <a:pt x="813" y="0"/>
                    <a:pt x="833" y="19"/>
                    <a:pt x="833" y="44"/>
                  </a:cubicBezTo>
                  <a:close/>
                </a:path>
              </a:pathLst>
            </a:custGeom>
            <a:gradFill rotWithShape="1">
              <a:gsLst>
                <a:gs pos="0">
                  <a:srgbClr val="01315D">
                    <a:alpha val="28000"/>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4" name="Group 10"/>
          <p:cNvGrpSpPr>
            <a:grpSpLocks/>
          </p:cNvGrpSpPr>
          <p:nvPr/>
        </p:nvGrpSpPr>
        <p:grpSpPr bwMode="auto">
          <a:xfrm>
            <a:off x="1104900" y="3119438"/>
            <a:ext cx="7769225" cy="1285875"/>
            <a:chOff x="1104900" y="3119438"/>
            <a:chExt cx="7770018" cy="1285081"/>
          </a:xfrm>
        </p:grpSpPr>
        <p:sp>
          <p:nvSpPr>
            <p:cNvPr id="25" name="Freeform 22"/>
            <p:cNvSpPr>
              <a:spLocks/>
            </p:cNvSpPr>
            <p:nvPr/>
          </p:nvSpPr>
          <p:spPr bwMode="auto">
            <a:xfrm>
              <a:off x="1104900" y="3119438"/>
              <a:ext cx="7768431" cy="1281908"/>
            </a:xfrm>
            <a:custGeom>
              <a:avLst/>
              <a:gdLst>
                <a:gd name="T0" fmla="*/ 2027 w 2071"/>
                <a:gd name="T1" fmla="*/ 0 h 342"/>
                <a:gd name="T2" fmla="*/ 0 w 2071"/>
                <a:gd name="T3" fmla="*/ 0 h 342"/>
                <a:gd name="T4" fmla="*/ 0 w 2071"/>
                <a:gd name="T5" fmla="*/ 342 h 342"/>
                <a:gd name="T6" fmla="*/ 2027 w 2071"/>
                <a:gd name="T7" fmla="*/ 342 h 342"/>
                <a:gd name="T8" fmla="*/ 2071 w 2071"/>
                <a:gd name="T9" fmla="*/ 298 h 342"/>
                <a:gd name="T10" fmla="*/ 2071 w 2071"/>
                <a:gd name="T11" fmla="*/ 44 h 342"/>
                <a:gd name="T12" fmla="*/ 2027 w 2071"/>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2071" h="342">
                  <a:moveTo>
                    <a:pt x="2027" y="0"/>
                  </a:moveTo>
                  <a:cubicBezTo>
                    <a:pt x="0" y="0"/>
                    <a:pt x="0" y="0"/>
                    <a:pt x="0" y="0"/>
                  </a:cubicBezTo>
                  <a:cubicBezTo>
                    <a:pt x="0" y="342"/>
                    <a:pt x="0" y="342"/>
                    <a:pt x="0" y="342"/>
                  </a:cubicBezTo>
                  <a:cubicBezTo>
                    <a:pt x="2027" y="342"/>
                    <a:pt x="2027" y="342"/>
                    <a:pt x="2027" y="342"/>
                  </a:cubicBezTo>
                  <a:cubicBezTo>
                    <a:pt x="2051" y="342"/>
                    <a:pt x="2071" y="323"/>
                    <a:pt x="2071" y="298"/>
                  </a:cubicBezTo>
                  <a:cubicBezTo>
                    <a:pt x="2071" y="44"/>
                    <a:pt x="2071" y="44"/>
                    <a:pt x="2071" y="44"/>
                  </a:cubicBezTo>
                  <a:cubicBezTo>
                    <a:pt x="2071" y="19"/>
                    <a:pt x="2051" y="0"/>
                    <a:pt x="2027" y="0"/>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4112" name="Freeform 26"/>
            <p:cNvSpPr>
              <a:spLocks/>
            </p:cNvSpPr>
            <p:nvPr/>
          </p:nvSpPr>
          <p:spPr bwMode="auto">
            <a:xfrm>
              <a:off x="4317206" y="3121819"/>
              <a:ext cx="4557712" cy="1282700"/>
            </a:xfrm>
            <a:custGeom>
              <a:avLst/>
              <a:gdLst>
                <a:gd name="T0" fmla="*/ 4557712 w 1215"/>
                <a:gd name="T1" fmla="*/ 165026 h 342"/>
                <a:gd name="T2" fmla="*/ 4557712 w 1215"/>
                <a:gd name="T3" fmla="*/ 1117674 h 342"/>
                <a:gd name="T4" fmla="*/ 4392659 w 1215"/>
                <a:gd name="T5" fmla="*/ 1282700 h 342"/>
                <a:gd name="T6" fmla="*/ 0 w 1215"/>
                <a:gd name="T7" fmla="*/ 1282700 h 342"/>
                <a:gd name="T8" fmla="*/ 1282912 w 1215"/>
                <a:gd name="T9" fmla="*/ 0 h 342"/>
                <a:gd name="T10" fmla="*/ 4392659 w 1215"/>
                <a:gd name="T11" fmla="*/ 0 h 342"/>
                <a:gd name="T12" fmla="*/ 4557712 w 1215"/>
                <a:gd name="T13" fmla="*/ 165026 h 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5" h="342">
                  <a:moveTo>
                    <a:pt x="1215" y="44"/>
                  </a:moveTo>
                  <a:cubicBezTo>
                    <a:pt x="1215" y="298"/>
                    <a:pt x="1215" y="298"/>
                    <a:pt x="1215" y="298"/>
                  </a:cubicBezTo>
                  <a:cubicBezTo>
                    <a:pt x="1215" y="323"/>
                    <a:pt x="1195" y="342"/>
                    <a:pt x="1171" y="342"/>
                  </a:cubicBezTo>
                  <a:cubicBezTo>
                    <a:pt x="0" y="342"/>
                    <a:pt x="0" y="342"/>
                    <a:pt x="0" y="342"/>
                  </a:cubicBezTo>
                  <a:cubicBezTo>
                    <a:pt x="342" y="0"/>
                    <a:pt x="342" y="0"/>
                    <a:pt x="342" y="0"/>
                  </a:cubicBezTo>
                  <a:cubicBezTo>
                    <a:pt x="1171" y="0"/>
                    <a:pt x="1171" y="0"/>
                    <a:pt x="1171" y="0"/>
                  </a:cubicBezTo>
                  <a:cubicBezTo>
                    <a:pt x="1195" y="0"/>
                    <a:pt x="1215" y="19"/>
                    <a:pt x="1215" y="44"/>
                  </a:cubicBezTo>
                  <a:close/>
                </a:path>
              </a:pathLst>
            </a:custGeom>
            <a:gradFill rotWithShape="1">
              <a:gsLst>
                <a:gs pos="0">
                  <a:srgbClr val="01315D">
                    <a:alpha val="28000"/>
                  </a:srgbClr>
                </a:gs>
                <a:gs pos="100000">
                  <a:srgbClr val="FFFFFF">
                    <a:alpha val="0"/>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5" name="Group 11"/>
          <p:cNvGrpSpPr>
            <a:grpSpLocks/>
          </p:cNvGrpSpPr>
          <p:nvPr/>
        </p:nvGrpSpPr>
        <p:grpSpPr bwMode="auto">
          <a:xfrm>
            <a:off x="1104900" y="4530725"/>
            <a:ext cx="7769225" cy="1284288"/>
            <a:chOff x="1104900" y="4530725"/>
            <a:chExt cx="7770018" cy="1283494"/>
          </a:xfrm>
        </p:grpSpPr>
        <p:sp>
          <p:nvSpPr>
            <p:cNvPr id="26" name="Freeform 23"/>
            <p:cNvSpPr>
              <a:spLocks/>
            </p:cNvSpPr>
            <p:nvPr/>
          </p:nvSpPr>
          <p:spPr bwMode="auto">
            <a:xfrm>
              <a:off x="1104900" y="4530725"/>
              <a:ext cx="7768431" cy="1280321"/>
            </a:xfrm>
            <a:custGeom>
              <a:avLst/>
              <a:gdLst>
                <a:gd name="T0" fmla="*/ 2027 w 2071"/>
                <a:gd name="T1" fmla="*/ 0 h 342"/>
                <a:gd name="T2" fmla="*/ 0 w 2071"/>
                <a:gd name="T3" fmla="*/ 0 h 342"/>
                <a:gd name="T4" fmla="*/ 0 w 2071"/>
                <a:gd name="T5" fmla="*/ 342 h 342"/>
                <a:gd name="T6" fmla="*/ 2027 w 2071"/>
                <a:gd name="T7" fmla="*/ 342 h 342"/>
                <a:gd name="T8" fmla="*/ 2071 w 2071"/>
                <a:gd name="T9" fmla="*/ 299 h 342"/>
                <a:gd name="T10" fmla="*/ 2071 w 2071"/>
                <a:gd name="T11" fmla="*/ 44 h 342"/>
                <a:gd name="T12" fmla="*/ 2027 w 2071"/>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2071" h="342">
                  <a:moveTo>
                    <a:pt x="2027" y="0"/>
                  </a:moveTo>
                  <a:cubicBezTo>
                    <a:pt x="0" y="0"/>
                    <a:pt x="0" y="0"/>
                    <a:pt x="0" y="0"/>
                  </a:cubicBezTo>
                  <a:cubicBezTo>
                    <a:pt x="0" y="342"/>
                    <a:pt x="0" y="342"/>
                    <a:pt x="0" y="342"/>
                  </a:cubicBezTo>
                  <a:cubicBezTo>
                    <a:pt x="2027" y="342"/>
                    <a:pt x="2027" y="342"/>
                    <a:pt x="2027" y="342"/>
                  </a:cubicBezTo>
                  <a:cubicBezTo>
                    <a:pt x="2051" y="342"/>
                    <a:pt x="2071" y="323"/>
                    <a:pt x="2071" y="299"/>
                  </a:cubicBezTo>
                  <a:cubicBezTo>
                    <a:pt x="2071" y="44"/>
                    <a:pt x="2071" y="44"/>
                    <a:pt x="2071" y="44"/>
                  </a:cubicBezTo>
                  <a:cubicBezTo>
                    <a:pt x="2071" y="20"/>
                    <a:pt x="2051" y="0"/>
                    <a:pt x="2027" y="0"/>
                  </a:cubicBez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4110" name="Freeform 27"/>
            <p:cNvSpPr>
              <a:spLocks/>
            </p:cNvSpPr>
            <p:nvPr/>
          </p:nvSpPr>
          <p:spPr bwMode="auto">
            <a:xfrm>
              <a:off x="2907506" y="4533106"/>
              <a:ext cx="5967412" cy="1281113"/>
            </a:xfrm>
            <a:custGeom>
              <a:avLst/>
              <a:gdLst>
                <a:gd name="T0" fmla="*/ 5967412 w 1591"/>
                <a:gd name="T1" fmla="*/ 164822 h 342"/>
                <a:gd name="T2" fmla="*/ 5967412 w 1591"/>
                <a:gd name="T3" fmla="*/ 1120037 h 342"/>
                <a:gd name="T4" fmla="*/ 5802380 w 1591"/>
                <a:gd name="T5" fmla="*/ 1281113 h 342"/>
                <a:gd name="T6" fmla="*/ 0 w 1591"/>
                <a:gd name="T7" fmla="*/ 1281113 h 342"/>
                <a:gd name="T8" fmla="*/ 1282750 w 1591"/>
                <a:gd name="T9" fmla="*/ 0 h 342"/>
                <a:gd name="T10" fmla="*/ 5802380 w 1591"/>
                <a:gd name="T11" fmla="*/ 0 h 342"/>
                <a:gd name="T12" fmla="*/ 5967412 w 1591"/>
                <a:gd name="T13" fmla="*/ 164822 h 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1" h="342">
                  <a:moveTo>
                    <a:pt x="1591" y="44"/>
                  </a:moveTo>
                  <a:cubicBezTo>
                    <a:pt x="1591" y="299"/>
                    <a:pt x="1591" y="299"/>
                    <a:pt x="1591" y="299"/>
                  </a:cubicBezTo>
                  <a:cubicBezTo>
                    <a:pt x="1591" y="323"/>
                    <a:pt x="1571" y="342"/>
                    <a:pt x="1547" y="342"/>
                  </a:cubicBezTo>
                  <a:cubicBezTo>
                    <a:pt x="0" y="342"/>
                    <a:pt x="0" y="342"/>
                    <a:pt x="0" y="342"/>
                  </a:cubicBezTo>
                  <a:cubicBezTo>
                    <a:pt x="342" y="0"/>
                    <a:pt x="342" y="0"/>
                    <a:pt x="342" y="0"/>
                  </a:cubicBezTo>
                  <a:cubicBezTo>
                    <a:pt x="1547" y="0"/>
                    <a:pt x="1547" y="0"/>
                    <a:pt x="1547" y="0"/>
                  </a:cubicBezTo>
                  <a:cubicBezTo>
                    <a:pt x="1571" y="0"/>
                    <a:pt x="1591" y="20"/>
                    <a:pt x="1591" y="44"/>
                  </a:cubicBezTo>
                  <a:close/>
                </a:path>
              </a:pathLst>
            </a:custGeom>
            <a:gradFill rotWithShape="1">
              <a:gsLst>
                <a:gs pos="0">
                  <a:srgbClr val="000C16">
                    <a:alpha val="34901"/>
                  </a:srgbClr>
                </a:gs>
                <a:gs pos="100000">
                  <a:schemeClr val="bg1">
                    <a:alpha val="0"/>
                  </a:scheme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4" name="TextBox 33"/>
          <p:cNvSpPr txBox="1"/>
          <p:nvPr/>
        </p:nvSpPr>
        <p:spPr>
          <a:xfrm>
            <a:off x="1104900" y="1974919"/>
            <a:ext cx="7767638" cy="707886"/>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eaLnBrk="1" fontAlgn="auto" hangingPunct="1">
              <a:spcBef>
                <a:spcPts val="0"/>
              </a:spcBef>
              <a:spcAft>
                <a:spcPts val="0"/>
              </a:spcAft>
              <a:defRPr/>
            </a:pPr>
            <a:r>
              <a:rPr lang="en-US" sz="4000" b="1" dirty="0" smtClean="0">
                <a:latin typeface="Arial Narrow" panose="020B0606020202030204" pitchFamily="34" charset="0"/>
              </a:rPr>
              <a:t>ATTIRER DES NOUVEAUX MEMBRES</a:t>
            </a:r>
            <a:endParaRPr lang="en-US" sz="4000" b="1" dirty="0">
              <a:latin typeface="Arial Narrow" panose="020B0606020202030204" pitchFamily="34" charset="0"/>
            </a:endParaRPr>
          </a:p>
        </p:txBody>
      </p:sp>
      <p:sp>
        <p:nvSpPr>
          <p:cNvPr id="35" name="TextBox 34"/>
          <p:cNvSpPr txBox="1"/>
          <p:nvPr/>
        </p:nvSpPr>
        <p:spPr>
          <a:xfrm>
            <a:off x="1104900" y="3406845"/>
            <a:ext cx="7767638" cy="707886"/>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eaLnBrk="1" fontAlgn="auto" hangingPunct="1">
              <a:spcBef>
                <a:spcPts val="0"/>
              </a:spcBef>
              <a:spcAft>
                <a:spcPts val="0"/>
              </a:spcAft>
              <a:defRPr/>
            </a:pPr>
            <a:r>
              <a:rPr lang="en-US" sz="4000" b="1" dirty="0" smtClean="0">
                <a:latin typeface="Arial Narrow" panose="020B0606020202030204" pitchFamily="34" charset="0"/>
              </a:rPr>
              <a:t>ADOPTER LA FLEXIBILITÉ</a:t>
            </a:r>
            <a:endParaRPr lang="en-US" sz="4000" b="1" dirty="0">
              <a:latin typeface="Arial Narrow" panose="020B0606020202030204" pitchFamily="34" charset="0"/>
            </a:endParaRPr>
          </a:p>
        </p:txBody>
      </p:sp>
      <p:sp>
        <p:nvSpPr>
          <p:cNvPr id="36" name="TextBox 35"/>
          <p:cNvSpPr txBox="1"/>
          <p:nvPr/>
        </p:nvSpPr>
        <p:spPr>
          <a:xfrm>
            <a:off x="1104900" y="4509563"/>
            <a:ext cx="7767638" cy="1323439"/>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eaLnBrk="1" fontAlgn="auto" hangingPunct="1">
              <a:spcBef>
                <a:spcPts val="0"/>
              </a:spcBef>
              <a:spcAft>
                <a:spcPts val="0"/>
              </a:spcAft>
              <a:defRPr/>
            </a:pPr>
            <a:r>
              <a:rPr lang="en-US" sz="4000" b="1" dirty="0" smtClean="0">
                <a:latin typeface="Arial Narrow" panose="020B0606020202030204" pitchFamily="34" charset="0"/>
              </a:rPr>
              <a:t>POURVOIR LES POSTES                  DE DIRIGEANTS</a:t>
            </a:r>
            <a:endParaRPr lang="en-US" sz="4000" b="1" dirty="0">
              <a:latin typeface="Arial Narrow" panose="020B0606020202030204" pitchFamily="34" charset="0"/>
            </a:endParaRPr>
          </a:p>
        </p:txBody>
      </p:sp>
      <p:sp>
        <p:nvSpPr>
          <p:cNvPr id="29" name="TextBox 28"/>
          <p:cNvSpPr txBox="1"/>
          <p:nvPr/>
        </p:nvSpPr>
        <p:spPr>
          <a:xfrm>
            <a:off x="2362200" y="6120827"/>
            <a:ext cx="6477000" cy="584775"/>
          </a:xfrm>
          <a:prstGeom prst="rect">
            <a:avLst/>
          </a:prstGeom>
          <a:noFill/>
        </p:spPr>
        <p:txBody>
          <a:bodyPr wrap="square" rtlCol="0">
            <a:spAutoFit/>
          </a:bodyPr>
          <a:lstStyle/>
          <a:p>
            <a:pPr algn="r"/>
            <a:r>
              <a:rPr lang="en-US" sz="3200" b="1" dirty="0" smtClean="0">
                <a:solidFill>
                  <a:schemeClr val="tx1">
                    <a:lumMod val="50000"/>
                  </a:schemeClr>
                </a:solidFill>
                <a:latin typeface="Arial Narrow" panose="020B0606020202030204" pitchFamily="34" charset="0"/>
              </a:rPr>
              <a:t>ROTARY.ORG/FR/MEMBERSHIP</a:t>
            </a:r>
            <a:endParaRPr lang="en-US" sz="3200" b="1" dirty="0">
              <a:solidFill>
                <a:schemeClr val="tx1">
                  <a:lumMod val="50000"/>
                </a:schemeClr>
              </a:solidFill>
              <a:latin typeface="Arial Narrow" panose="020B0606020202030204" pitchFamily="34" charset="0"/>
            </a:endParaRPr>
          </a:p>
        </p:txBody>
      </p:sp>
    </p:spTree>
    <p:extLst>
      <p:ext uri="{BB962C8B-B14F-4D97-AF65-F5344CB8AC3E}">
        <p14:creationId xmlns:p14="http://schemas.microsoft.com/office/powerpoint/2010/main" val="79902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t>VOTRE CLUB EST-IL EN BONNE SANTÉ ?</a:t>
            </a:r>
            <a:endParaRPr lang="en-US" sz="2800" b="0" dirty="0"/>
          </a:p>
        </p:txBody>
      </p:sp>
      <p:graphicFrame>
        <p:nvGraphicFramePr>
          <p:cNvPr id="5" name="Table 4"/>
          <p:cNvGraphicFramePr>
            <a:graphicFrameLocks noGrp="1"/>
          </p:cNvGraphicFramePr>
          <p:nvPr>
            <p:extLst>
              <p:ext uri="{D42A27DB-BD31-4B8C-83A1-F6EECF244321}">
                <p14:modId xmlns:p14="http://schemas.microsoft.com/office/powerpoint/2010/main" val="3134925249"/>
              </p:ext>
            </p:extLst>
          </p:nvPr>
        </p:nvGraphicFramePr>
        <p:xfrm>
          <a:off x="381000" y="990600"/>
          <a:ext cx="7620000" cy="2926080"/>
        </p:xfrm>
        <a:graphic>
          <a:graphicData uri="http://schemas.openxmlformats.org/drawingml/2006/table">
            <a:tbl>
              <a:tblPr firstRow="1" bandRow="1">
                <a:tableStyleId>{D7AC3CCA-C797-4891-BE02-D94E43425B78}</a:tableStyleId>
              </a:tblPr>
              <a:tblGrid>
                <a:gridCol w="7620000">
                  <a:extLst>
                    <a:ext uri="{9D8B030D-6E8A-4147-A177-3AD203B41FA5}">
                      <a16:colId xmlns:a16="http://schemas.microsoft.com/office/drawing/2014/main" val="1834530908"/>
                    </a:ext>
                  </a:extLst>
                </a:gridCol>
              </a:tblGrid>
              <a:tr h="2481943">
                <a:tc>
                  <a:txBody>
                    <a:bodyPr/>
                    <a:lstStyle/>
                    <a:p>
                      <a:pPr marL="0" marR="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fr-FR" sz="3200" b="1"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ROTARY.ORG/FR/MEMBERSHIP</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Bilan de santé du club</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Outils d’évaluation de l’effectif</a:t>
                      </a:r>
                    </a:p>
                    <a:p>
                      <a:pPr marL="0" marR="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fr-FR" sz="32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44832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31621557"/>
              </p:ext>
            </p:extLst>
          </p:nvPr>
        </p:nvGraphicFramePr>
        <p:xfrm>
          <a:off x="4114800" y="3383280"/>
          <a:ext cx="5029200" cy="3474720"/>
        </p:xfrm>
        <a:graphic>
          <a:graphicData uri="http://schemas.openxmlformats.org/drawingml/2006/table">
            <a:tbl>
              <a:tblPr firstRow="1" bandRow="1">
                <a:tableStyleId>{D7AC3CCA-C797-4891-BE02-D94E43425B78}</a:tableStyleId>
              </a:tblPr>
              <a:tblGrid>
                <a:gridCol w="5029200">
                  <a:extLst>
                    <a:ext uri="{9D8B030D-6E8A-4147-A177-3AD203B41FA5}">
                      <a16:colId xmlns:a16="http://schemas.microsoft.com/office/drawing/2014/main" val="1834530908"/>
                    </a:ext>
                  </a:extLst>
                </a:gridCol>
              </a:tblGrid>
              <a:tr h="2954944">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ROTARY.ORG/LEARN</a:t>
                      </a:r>
                      <a:br>
                        <a:rPr lang="en-US" sz="2800" b="1"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br>
                      <a:endParaRPr lang="en-US" sz="2800" b="1"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p>
                      <a:pPr marL="457200" marR="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8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Votre club est-il en bonne santé ?</a:t>
                      </a:r>
                    </a:p>
                    <a:p>
                      <a:pPr marL="457200" marR="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8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Améliorer l’expérience de membre du club</a:t>
                      </a:r>
                    </a:p>
                    <a:p>
                      <a:pPr marL="457200" marR="0" indent="-457200">
                        <a:lnSpc>
                          <a:spcPct val="100000"/>
                        </a:lnSpc>
                        <a:spcBef>
                          <a:spcPts val="0"/>
                        </a:spcBef>
                        <a:spcAft>
                          <a:spcPts val="0"/>
                        </a:spcAft>
                        <a:buFont typeface="Arial" panose="020B0604020202020204" pitchFamily="34" charset="0"/>
                        <a:buChar char="•"/>
                      </a:pPr>
                      <a:r>
                        <a:rPr lang="fr-FR" sz="28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Diversification du club</a:t>
                      </a:r>
                    </a:p>
                    <a:p>
                      <a:pPr marL="457200" marR="0" indent="-457200">
                        <a:lnSpc>
                          <a:spcPct val="100000"/>
                        </a:lnSpc>
                        <a:spcBef>
                          <a:spcPts val="0"/>
                        </a:spcBef>
                        <a:spcAft>
                          <a:spcPts val="0"/>
                        </a:spcAft>
                        <a:buFont typeface="Arial" panose="020B0604020202020204" pitchFamily="34" charset="0"/>
                        <a:buChar char="•"/>
                      </a:pPr>
                      <a:r>
                        <a:rPr lang="fr-FR" sz="2800" b="0" baseline="0" noProof="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Accroître la fidélisation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4483252"/>
                  </a:ext>
                </a:extLst>
              </a:tr>
              <a:tr h="306865">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7714961"/>
                  </a:ext>
                </a:extLst>
              </a:tr>
            </a:tbl>
          </a:graphicData>
        </a:graphic>
      </p:graphicFrame>
      <p:pic>
        <p:nvPicPr>
          <p:cNvPr id="3" name="Picture 2"/>
          <p:cNvPicPr>
            <a:picLocks noChangeAspect="1"/>
          </p:cNvPicPr>
          <p:nvPr/>
        </p:nvPicPr>
        <p:blipFill>
          <a:blip r:embed="rId3"/>
          <a:stretch>
            <a:fillRect/>
          </a:stretch>
        </p:blipFill>
        <p:spPr>
          <a:xfrm>
            <a:off x="377687" y="3352800"/>
            <a:ext cx="3388001" cy="3348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115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en-US" sz="2800" b="0" dirty="0"/>
              <a:t>5 RAISONS DE CONSULTER LES DEMANDES DE PROSPECTS</a:t>
            </a:r>
          </a:p>
        </p:txBody>
      </p:sp>
      <p:graphicFrame>
        <p:nvGraphicFramePr>
          <p:cNvPr id="18" name="Content Placeholder 6"/>
          <p:cNvGraphicFramePr>
            <a:graphicFrameLocks/>
          </p:cNvGraphicFramePr>
          <p:nvPr>
            <p:extLst>
              <p:ext uri="{D42A27DB-BD31-4B8C-83A1-F6EECF244321}">
                <p14:modId xmlns:p14="http://schemas.microsoft.com/office/powerpoint/2010/main" val="3625152731"/>
              </p:ext>
            </p:extLst>
          </p:nvPr>
        </p:nvGraphicFramePr>
        <p:xfrm>
          <a:off x="3657600" y="1142998"/>
          <a:ext cx="5313132" cy="5029202"/>
        </p:xfrm>
        <a:graphic>
          <a:graphicData uri="http://schemas.openxmlformats.org/drawingml/2006/table">
            <a:tbl>
              <a:tblPr firstRow="1" bandRow="1"/>
              <a:tblGrid>
                <a:gridCol w="1823911">
                  <a:extLst>
                    <a:ext uri="{9D8B030D-6E8A-4147-A177-3AD203B41FA5}">
                      <a16:colId xmlns:a16="http://schemas.microsoft.com/office/drawing/2014/main" val="906098905"/>
                    </a:ext>
                  </a:extLst>
                </a:gridCol>
                <a:gridCol w="3489221">
                  <a:extLst>
                    <a:ext uri="{9D8B030D-6E8A-4147-A177-3AD203B41FA5}">
                      <a16:colId xmlns:a16="http://schemas.microsoft.com/office/drawing/2014/main" val="1401047628"/>
                    </a:ext>
                  </a:extLst>
                </a:gridCol>
              </a:tblGrid>
              <a:tr h="91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800" b="1" dirty="0" smtClean="0">
                          <a:solidFill>
                            <a:srgbClr val="005DAA"/>
                          </a:solidFill>
                          <a:latin typeface="Arial Narrow" panose="020B0606020202030204" pitchFamily="34" charset="0"/>
                        </a:rPr>
                        <a:t>+ de 19 500</a:t>
                      </a:r>
                      <a:endParaRPr lang="en-US" sz="2800" b="1" dirty="0">
                        <a:solidFill>
                          <a:srgbClr val="005DAA"/>
                        </a:solidFill>
                        <a:latin typeface="Arial Narrow" panose="020B0606020202030204" pitchFamily="34" charset="0"/>
                      </a:endParaRPr>
                    </a:p>
                  </a:txBody>
                  <a:tcPr anchor="ctr">
                    <a:lnL>
                      <a:noFill/>
                    </a:lnL>
                    <a:lnR>
                      <a:noFill/>
                    </a:lnR>
                    <a:lnT w="25400" cmpd="sng">
                      <a:solidFill>
                        <a:srgbClr val="958D85"/>
                      </a:solidFill>
                    </a:lnT>
                    <a:lnB>
                      <a:noFill/>
                    </a:lnB>
                    <a:lnTlToBr w="12700" cmpd="sng">
                      <a:noFill/>
                      <a:prstDash val="solid"/>
                    </a:lnTlToBr>
                    <a:lnBlToTr w="12700" cmpd="sng">
                      <a:noFill/>
                      <a:prstDash val="solid"/>
                    </a:lnBlToTr>
                    <a:solidFill>
                      <a:srgbClr val="958D8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fr-FR" sz="3200" b="0" noProof="0" dirty="0" smtClean="0">
                          <a:solidFill>
                            <a:schemeClr val="tx1">
                              <a:lumMod val="75000"/>
                            </a:schemeClr>
                          </a:solidFill>
                          <a:latin typeface="Arial Narrow" panose="020B0606020202030204" pitchFamily="34" charset="0"/>
                        </a:rPr>
                        <a:t>demandes par an</a:t>
                      </a:r>
                      <a:endParaRPr lang="fr-FR" sz="3200" b="0" noProof="0" dirty="0">
                        <a:solidFill>
                          <a:schemeClr val="tx1">
                            <a:lumMod val="75000"/>
                          </a:schemeClr>
                        </a:solidFill>
                        <a:latin typeface="Arial Narrow" panose="020B0606020202030204" pitchFamily="34" charset="0"/>
                      </a:endParaRPr>
                    </a:p>
                  </a:txBody>
                  <a:tcPr anchor="ctr">
                    <a:lnL>
                      <a:noFill/>
                    </a:lnL>
                    <a:lnR>
                      <a:noFill/>
                    </a:lnR>
                    <a:lnT w="25400" cmpd="sng">
                      <a:solidFill>
                        <a:srgbClr val="958D85"/>
                      </a:solidFill>
                    </a:lnT>
                    <a:lnB>
                      <a:noFill/>
                    </a:lnB>
                    <a:lnTlToBr w="12700" cmpd="sng">
                      <a:noFill/>
                      <a:prstDash val="solid"/>
                    </a:lnTlToBr>
                    <a:lnBlToTr w="12700" cmpd="sng">
                      <a:noFill/>
                      <a:prstDash val="solid"/>
                    </a:lnBlToTr>
                    <a:solidFill>
                      <a:srgbClr val="958D85">
                        <a:tint val="20000"/>
                      </a:srgbClr>
                    </a:solidFill>
                  </a:tcPr>
                </a:tc>
                <a:extLst>
                  <a:ext uri="{0D108BD9-81ED-4DB2-BD59-A6C34878D82A}">
                    <a16:rowId xmlns:a16="http://schemas.microsoft.com/office/drawing/2014/main" val="1865202152"/>
                  </a:ext>
                </a:extLst>
              </a:tr>
              <a:tr h="11555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4000" b="1" dirty="0" smtClean="0">
                          <a:solidFill>
                            <a:srgbClr val="005DAA"/>
                          </a:solidFill>
                          <a:latin typeface="Arial Narrow" panose="020B0606020202030204" pitchFamily="34" charset="0"/>
                        </a:rPr>
                        <a:t>50 %</a:t>
                      </a:r>
                      <a:endParaRPr lang="en-US" sz="4000" b="1" dirty="0">
                        <a:solidFill>
                          <a:srgbClr val="005DAA"/>
                        </a:solidFill>
                        <a:latin typeface="Arial Narrow" panose="020B0606020202030204" pitchFamily="34" charset="0"/>
                      </a:endParaRPr>
                    </a:p>
                  </a:txBody>
                  <a:tcPr anchor="ctr">
                    <a:lnL>
                      <a:noFill/>
                    </a:lnL>
                    <a:lnR>
                      <a:noFill/>
                    </a:lnR>
                    <a:lnT w="25400" cmpd="sng">
                      <a:noFill/>
                    </a:lnT>
                    <a:lnB>
                      <a:noFill/>
                    </a:lnB>
                    <a:lnTlToBr w="12700" cmpd="sng">
                      <a:noFill/>
                      <a:prstDash val="solid"/>
                    </a:lnTlToBr>
                    <a:lnBlToTr w="12700" cmpd="sng">
                      <a:noFill/>
                      <a:prstDash val="solid"/>
                    </a:lnBlToTr>
                    <a:solidFill>
                      <a:srgbClr val="958D8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fr-FR" sz="3200" b="0" noProof="0" dirty="0" smtClean="0">
                          <a:solidFill>
                            <a:schemeClr val="tx1">
                              <a:lumMod val="75000"/>
                            </a:schemeClr>
                          </a:solidFill>
                          <a:latin typeface="Arial Narrow" panose="020B0606020202030204" pitchFamily="34" charset="0"/>
                        </a:rPr>
                        <a:t>ont un rapport </a:t>
                      </a:r>
                      <a:r>
                        <a:rPr lang="fr-FR" sz="3200" b="0" baseline="0" noProof="0" dirty="0" smtClean="0">
                          <a:solidFill>
                            <a:schemeClr val="tx1">
                              <a:lumMod val="75000"/>
                            </a:schemeClr>
                          </a:solidFill>
                          <a:latin typeface="Arial Narrow" panose="020B0606020202030204" pitchFamily="34" charset="0"/>
                        </a:rPr>
                        <a:t>personnel au Rotary</a:t>
                      </a:r>
                      <a:endParaRPr lang="fr-FR" sz="3200" b="0" noProof="0" dirty="0">
                        <a:solidFill>
                          <a:schemeClr val="tx1">
                            <a:lumMod val="75000"/>
                          </a:schemeClr>
                        </a:solidFill>
                        <a:latin typeface="Arial Narrow" panose="020B0606020202030204" pitchFamily="34" charset="0"/>
                      </a:endParaRPr>
                    </a:p>
                  </a:txBody>
                  <a:tcPr anchor="ctr">
                    <a:lnL>
                      <a:noFill/>
                    </a:lnL>
                    <a:lnR>
                      <a:noFill/>
                    </a:lnR>
                    <a:lnT w="25400" cmpd="sng">
                      <a:noFill/>
                    </a:lnT>
                    <a:lnB>
                      <a:noFill/>
                    </a:lnB>
                    <a:lnTlToBr w="12700" cmpd="sng">
                      <a:noFill/>
                      <a:prstDash val="solid"/>
                    </a:lnTlToBr>
                    <a:lnBlToTr w="12700" cmpd="sng">
                      <a:noFill/>
                      <a:prstDash val="solid"/>
                    </a:lnBlToTr>
                    <a:solidFill>
                      <a:srgbClr val="958D85">
                        <a:tint val="20000"/>
                      </a:srgbClr>
                    </a:solidFill>
                  </a:tcPr>
                </a:tc>
                <a:extLst>
                  <a:ext uri="{0D108BD9-81ED-4DB2-BD59-A6C34878D82A}">
                    <a16:rowId xmlns:a16="http://schemas.microsoft.com/office/drawing/2014/main" val="2959540792"/>
                  </a:ext>
                </a:extLst>
              </a:tr>
              <a:tr h="8526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4000" b="1" dirty="0" smtClean="0">
                          <a:solidFill>
                            <a:srgbClr val="005DAA"/>
                          </a:solidFill>
                          <a:latin typeface="Arial Narrow" panose="020B0606020202030204" pitchFamily="34" charset="0"/>
                        </a:rPr>
                        <a:t>64 %</a:t>
                      </a:r>
                      <a:endParaRPr lang="en-US" sz="4000" b="1" dirty="0">
                        <a:solidFill>
                          <a:srgbClr val="005DAA"/>
                        </a:solidFill>
                        <a:latin typeface="Arial Narrow" panose="020B060602020203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fr-FR" sz="3200" b="0" kern="1200" noProof="0" dirty="0" smtClean="0">
                          <a:solidFill>
                            <a:schemeClr val="tx1">
                              <a:lumMod val="75000"/>
                            </a:schemeClr>
                          </a:solidFill>
                          <a:latin typeface="Arial Narrow" panose="020B0606020202030204" pitchFamily="34" charset="0"/>
                          <a:ea typeface="+mn-ea"/>
                          <a:cs typeface="+mn-cs"/>
                        </a:rPr>
                        <a:t>ont moins de 40 ans</a:t>
                      </a:r>
                      <a:endParaRPr lang="fr-FR" sz="3200" b="0" kern="1200" noProof="0" dirty="0">
                        <a:solidFill>
                          <a:schemeClr val="tx1">
                            <a:lumMod val="75000"/>
                          </a:schemeClr>
                        </a:solidFill>
                        <a:latin typeface="Arial Narrow" panose="020B0606020202030204" pitchFamily="34" charset="0"/>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74228846"/>
                  </a:ext>
                </a:extLst>
              </a:tr>
              <a:tr h="9531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4000" b="1" dirty="0" smtClean="0">
                          <a:solidFill>
                            <a:srgbClr val="005DAA"/>
                          </a:solidFill>
                          <a:latin typeface="Arial Narrow" panose="020B0606020202030204" pitchFamily="34" charset="0"/>
                        </a:rPr>
                        <a:t>35 %</a:t>
                      </a:r>
                      <a:endParaRPr lang="en-US" sz="4000" b="1" dirty="0">
                        <a:solidFill>
                          <a:srgbClr val="005DAA"/>
                        </a:solidFill>
                        <a:latin typeface="Arial Narrow" panose="020B0606020202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958D8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fr-FR" sz="3200" b="0" noProof="0" dirty="0" smtClean="0">
                          <a:solidFill>
                            <a:schemeClr val="tx1">
                              <a:lumMod val="75000"/>
                            </a:schemeClr>
                          </a:solidFill>
                          <a:latin typeface="Arial Narrow" panose="020B0606020202030204" pitchFamily="34" charset="0"/>
                        </a:rPr>
                        <a:t>sont des femmes</a:t>
                      </a:r>
                      <a:endParaRPr lang="fr-FR" sz="3200" b="0" noProof="0" dirty="0">
                        <a:solidFill>
                          <a:schemeClr val="tx1">
                            <a:lumMod val="75000"/>
                          </a:schemeClr>
                        </a:solidFill>
                        <a:latin typeface="Arial Narrow" panose="020B0606020202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958D85">
                        <a:tint val="20000"/>
                      </a:srgbClr>
                    </a:solidFill>
                  </a:tcPr>
                </a:tc>
                <a:extLst>
                  <a:ext uri="{0D108BD9-81ED-4DB2-BD59-A6C34878D82A}">
                    <a16:rowId xmlns:a16="http://schemas.microsoft.com/office/drawing/2014/main" val="1695266039"/>
                  </a:ext>
                </a:extLst>
              </a:tr>
              <a:tr h="1155598">
                <a:tc>
                  <a:txBody>
                    <a:bodyPr/>
                    <a:lstStyle/>
                    <a:p>
                      <a:pPr algn="ctr"/>
                      <a:r>
                        <a:rPr lang="en-US" sz="3200" b="1" dirty="0" smtClean="0">
                          <a:solidFill>
                            <a:srgbClr val="FF0000"/>
                          </a:solidFill>
                          <a:latin typeface="Arial Narrow" panose="020B0606020202030204" pitchFamily="34" charset="0"/>
                        </a:rPr>
                        <a:t>+ de 58 %</a:t>
                      </a:r>
                      <a:endParaRPr lang="en-US" sz="3200" b="1" dirty="0">
                        <a:solidFill>
                          <a:srgbClr val="FF0000"/>
                        </a:solidFill>
                        <a:latin typeface="Arial Narrow" panose="020B0606020202030204" pitchFamily="34" charset="0"/>
                      </a:endParaRPr>
                    </a:p>
                  </a:txBody>
                  <a:tcPr anchor="ctr">
                    <a:lnL>
                      <a:noFill/>
                    </a:lnL>
                    <a:lnR>
                      <a:noFill/>
                    </a:lnR>
                    <a:lnT>
                      <a:noFill/>
                    </a:lnT>
                    <a:lnB w="25400" cmpd="sng">
                      <a:solidFill>
                        <a:srgbClr val="958D85"/>
                      </a:solidFill>
                    </a:lnB>
                    <a:lnTlToBr w="12700" cmpd="sng">
                      <a:noFill/>
                      <a:prstDash val="solid"/>
                    </a:lnTlToBr>
                    <a:lnBlToTr w="12700" cmpd="sng">
                      <a:noFill/>
                      <a:prstDash val="solid"/>
                    </a:lnBlToTr>
                    <a:solidFill>
                      <a:schemeClr val="bg2"/>
                    </a:solidFill>
                  </a:tcPr>
                </a:tc>
                <a:tc>
                  <a:txBody>
                    <a:bodyPr/>
                    <a:lstStyle/>
                    <a:p>
                      <a:pPr algn="l"/>
                      <a:r>
                        <a:rPr lang="fr-FR" sz="3200" b="0" noProof="0" dirty="0" smtClean="0">
                          <a:solidFill>
                            <a:schemeClr val="tx1">
                              <a:lumMod val="75000"/>
                            </a:schemeClr>
                          </a:solidFill>
                          <a:latin typeface="Arial Narrow" panose="020B0606020202030204" pitchFamily="34" charset="0"/>
                        </a:rPr>
                        <a:t>n’ont pas de réponse</a:t>
                      </a:r>
                      <a:endParaRPr lang="fr-FR" sz="3200" b="0" noProof="0" dirty="0">
                        <a:solidFill>
                          <a:schemeClr val="tx1">
                            <a:lumMod val="75000"/>
                          </a:schemeClr>
                        </a:solidFill>
                        <a:latin typeface="Arial Narrow" panose="020B0606020202030204" pitchFamily="34" charset="0"/>
                      </a:endParaRPr>
                    </a:p>
                  </a:txBody>
                  <a:tcPr anchor="ctr">
                    <a:lnL>
                      <a:noFill/>
                    </a:lnL>
                    <a:lnR>
                      <a:noFill/>
                    </a:lnR>
                    <a:lnT>
                      <a:noFill/>
                    </a:lnT>
                    <a:lnB w="25400" cmpd="sng">
                      <a:solidFill>
                        <a:srgbClr val="958D85"/>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08732052"/>
                  </a:ext>
                </a:extLst>
              </a:tr>
            </a:tbl>
          </a:graphicData>
        </a:graphic>
      </p:graphicFrame>
      <p:sp>
        <p:nvSpPr>
          <p:cNvPr id="3" name="Rectangle 2"/>
          <p:cNvSpPr/>
          <p:nvPr/>
        </p:nvSpPr>
        <p:spPr>
          <a:xfrm>
            <a:off x="1991710" y="6324600"/>
            <a:ext cx="6923690" cy="369332"/>
          </a:xfrm>
          <a:prstGeom prst="rect">
            <a:avLst/>
          </a:prstGeom>
          <a:solidFill>
            <a:schemeClr val="bg1"/>
          </a:solidFill>
        </p:spPr>
        <p:txBody>
          <a:bodyPr wrap="none">
            <a:spAutoFit/>
          </a:bodyPr>
          <a:lstStyle/>
          <a:p>
            <a:r>
              <a:rPr lang="en-US" b="1" dirty="0" smtClean="0">
                <a:solidFill>
                  <a:srgbClr val="58585A"/>
                </a:solidFill>
                <a:latin typeface="Arial Narrow" panose="020B0606020202030204" pitchFamily="34" charset="0"/>
                <a:ea typeface="MS PGothic" pitchFamily="34" charset="-128"/>
                <a:cs typeface="Georgia"/>
              </a:rPr>
              <a:t>MY.ROTARY.ORG/FR </a:t>
            </a:r>
            <a:r>
              <a:rPr lang="en-US" b="1" dirty="0" smtClean="0">
                <a:solidFill>
                  <a:srgbClr val="58585A"/>
                </a:solidFill>
                <a:latin typeface="Arial Narrow" panose="020B0606020202030204" pitchFamily="34" charset="0"/>
                <a:ea typeface="MS PGothic" pitchFamily="34" charset="-128"/>
                <a:cs typeface="Georgia"/>
                <a:sym typeface="Wingdings" panose="05000000000000000000" pitchFamily="2" charset="2"/>
              </a:rPr>
              <a:t> GESTION </a:t>
            </a:r>
            <a:r>
              <a:rPr lang="en-US" b="1" dirty="0">
                <a:solidFill>
                  <a:srgbClr val="58585A"/>
                </a:solidFill>
                <a:latin typeface="Arial Narrow" panose="020B0606020202030204" pitchFamily="34" charset="0"/>
                <a:ea typeface="MS PGothic" pitchFamily="34" charset="-128"/>
                <a:cs typeface="Georgia"/>
                <a:sym typeface="Wingdings" panose="05000000000000000000" pitchFamily="2" charset="2"/>
              </a:rPr>
              <a:t> </a:t>
            </a:r>
            <a:r>
              <a:rPr lang="en-US" b="1" dirty="0">
                <a:solidFill>
                  <a:srgbClr val="58585A"/>
                </a:solidFill>
                <a:latin typeface="Arial Narrow" panose="020B0606020202030204" pitchFamily="34" charset="0"/>
                <a:ea typeface="MS PGothic" pitchFamily="34" charset="-128"/>
                <a:cs typeface="Georgia"/>
              </a:rPr>
              <a:t>ADMINISTRATION CLUB &amp; DISTRICT </a:t>
            </a:r>
          </a:p>
        </p:txBody>
      </p:sp>
      <p:sp>
        <p:nvSpPr>
          <p:cNvPr id="2" name="TextBox 1"/>
          <p:cNvSpPr txBox="1"/>
          <p:nvPr/>
        </p:nvSpPr>
        <p:spPr>
          <a:xfrm>
            <a:off x="228600" y="6096002"/>
            <a:ext cx="1219200" cy="761998"/>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4"/>
          <a:stretch>
            <a:fillRect/>
          </a:stretch>
        </p:blipFill>
        <p:spPr>
          <a:xfrm>
            <a:off x="304800" y="1082040"/>
            <a:ext cx="3048000" cy="509016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32781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bfbbea7f9cecae3eb51a9af28aa4306a">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dde5a73ff98b9006afb9b37cf1267234"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E9D0B2-80C6-4481-B4A4-23BBF5AECA3A}"/>
</file>

<file path=customXml/itemProps2.xml><?xml version="1.0" encoding="utf-8"?>
<ds:datastoreItem xmlns:ds="http://schemas.openxmlformats.org/officeDocument/2006/customXml" ds:itemID="{777E6B79-8762-42FE-8386-D8626A902F5F}"/>
</file>

<file path=customXml/itemProps3.xml><?xml version="1.0" encoding="utf-8"?>
<ds:datastoreItem xmlns:ds="http://schemas.openxmlformats.org/officeDocument/2006/customXml" ds:itemID="{D271DEF1-25A3-4E19-AA5F-A42696DA7AB4}"/>
</file>

<file path=docProps/app.xml><?xml version="1.0" encoding="utf-8"?>
<Properties xmlns="http://schemas.openxmlformats.org/officeDocument/2006/extended-properties" xmlns:vt="http://schemas.openxmlformats.org/officeDocument/2006/docPropsVTypes">
  <TotalTime>14481</TotalTime>
  <Words>1107</Words>
  <Application>Microsoft Office PowerPoint</Application>
  <PresentationFormat>On-screen Show (4:3)</PresentationFormat>
  <Paragraphs>277</Paragraphs>
  <Slides>15</Slides>
  <Notes>15</Notes>
  <HiddenSlides>1</HiddenSlides>
  <MMClips>0</MMClips>
  <ScaleCrop>false</ScaleCrop>
  <HeadingPairs>
    <vt:vector size="6" baseType="variant">
      <vt:variant>
        <vt:lpstr>Fonts Used</vt:lpstr>
      </vt:variant>
      <vt:variant>
        <vt:i4>12</vt:i4>
      </vt:variant>
      <vt:variant>
        <vt:lpstr>Theme</vt:lpstr>
      </vt:variant>
      <vt:variant>
        <vt:i4>16</vt:i4>
      </vt:variant>
      <vt:variant>
        <vt:lpstr>Slide Titles</vt:lpstr>
      </vt:variant>
      <vt:variant>
        <vt:i4>15</vt:i4>
      </vt:variant>
    </vt:vector>
  </HeadingPairs>
  <TitlesOfParts>
    <vt:vector size="43" baseType="lpstr">
      <vt:lpstr>MS PGothic</vt:lpstr>
      <vt:lpstr>MS PGothic</vt:lpstr>
      <vt:lpstr>SimSun</vt:lpstr>
      <vt:lpstr>Arial</vt:lpstr>
      <vt:lpstr>Arial Narrow</vt:lpstr>
      <vt:lpstr>Arial Narrow Bold</vt:lpstr>
      <vt:lpstr>Calibri</vt:lpstr>
      <vt:lpstr>Georgia</vt:lpstr>
      <vt:lpstr>HelveticaNeueLT Std</vt:lpstr>
      <vt:lpstr>Times New Roman</vt:lpstr>
      <vt:lpstr>Wingdings</vt:lpstr>
      <vt:lpstr>ヒラギノ角ゴ Pro W3</vt:lpstr>
      <vt:lpstr>Custom Design</vt:lpstr>
      <vt:lpstr>Communications_white</vt:lpstr>
      <vt:lpstr>1_Custom Design</vt:lpstr>
      <vt:lpstr>LeadDev-Master_2013-NEW</vt:lpstr>
      <vt:lpstr>3_Custom Design</vt:lpstr>
      <vt:lpstr>2_Custom Design</vt:lpstr>
      <vt:lpstr>4_Custom Design</vt:lpstr>
      <vt:lpstr>5_Custom Design</vt:lpstr>
      <vt:lpstr>7_Custom Design</vt:lpstr>
      <vt:lpstr>1_Communications_white</vt:lpstr>
      <vt:lpstr>8_Custom Design</vt:lpstr>
      <vt:lpstr>9_Custom Design</vt:lpstr>
      <vt:lpstr>10_Custom Design</vt:lpstr>
      <vt:lpstr>11_Custom Design</vt:lpstr>
      <vt:lpstr>12_Custom Design</vt:lpstr>
      <vt:lpstr>Office Theme</vt:lpstr>
      <vt:lpstr>PowerPoint Presentation</vt:lpstr>
      <vt:lpstr>VUE D’ENSEMBLE DES EFFECTIFS</vt:lpstr>
      <vt:lpstr>TENDANCES ANNUELLES : FACTURATION DE JUILLET ET JANVIER</vt:lpstr>
      <vt:lpstr>PowerPoint Presentation</vt:lpstr>
      <vt:lpstr>PowerPoint Presentation</vt:lpstr>
      <vt:lpstr>PowerPoint Presentation</vt:lpstr>
      <vt:lpstr>DIFFICULTÉS AU NIVEAU DES CLUBS</vt:lpstr>
      <vt:lpstr>VOTRE CLUB EST-IL EN BONNE SANTÉ ?</vt:lpstr>
      <vt:lpstr>5 RAISONS DE CONSULTER LES DEMANDES DE PROSPECTS</vt:lpstr>
      <vt:lpstr>ADOPTER LA FLEXIBILITÉ</vt:lpstr>
      <vt:lpstr>DÉVELOPPEMENT PROFESSIONNEL</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Robinson</dc:creator>
  <cp:lastModifiedBy>Lee Ann Searight</cp:lastModifiedBy>
  <cp:revision>1900</cp:revision>
  <cp:lastPrinted>2019-01-16T17:11:27Z</cp:lastPrinted>
  <dcterms:created xsi:type="dcterms:W3CDTF">2014-08-15T20:03:45Z</dcterms:created>
  <dcterms:modified xsi:type="dcterms:W3CDTF">2019-02-12T16:36:21Z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6793543D-A732-46CA-85A6-EE88E8004C26</vt:lpwstr>
  </property>
  <property fmtid="{D5CDD505-2E9C-101B-9397-08002B2CF9AE}" pid="3" name="ArticulatePath">
    <vt:lpwstr>MD State of Membership ceout</vt:lpwstr>
  </property>
  <property fmtid="{D5CDD505-2E9C-101B-9397-08002B2CF9AE}" pid="4" name="ContentTypeId">
    <vt:lpwstr>0x0101001C0041018965C148B8386E7CAFFFD3D7</vt:lpwstr>
  </property>
</Properties>
</file>